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6" r:id="rId3"/>
    <p:sldId id="276" r:id="rId4"/>
    <p:sldId id="265" r:id="rId5"/>
    <p:sldId id="273" r:id="rId6"/>
    <p:sldId id="277" r:id="rId7"/>
    <p:sldId id="274" r:id="rId8"/>
    <p:sldId id="275" r:id="rId9"/>
    <p:sldId id="278" r:id="rId10"/>
    <p:sldId id="280" r:id="rId11"/>
    <p:sldId id="279" r:id="rId12"/>
    <p:sldId id="281" r:id="rId13"/>
    <p:sldId id="282" r:id="rId14"/>
    <p:sldId id="271"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840" y="-3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D8E623C-774F-44FF-B8CF-F4E86324AC54}" type="datetimeFigureOut">
              <a:rPr lang="en-US" smtClean="0"/>
              <a:pPr/>
              <a:t>12/6/2012</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19585A7F-A550-47D1-A75E-4860ADED50F1}"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D8E623C-774F-44FF-B8CF-F4E86324AC54}" type="datetimeFigureOut">
              <a:rPr lang="en-US" smtClean="0"/>
              <a:pPr/>
              <a:t>12/6/2012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85A7F-A550-47D1-A75E-4860ADED50F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D8E623C-774F-44FF-B8CF-F4E86324AC54}" type="datetimeFigureOut">
              <a:rPr lang="en-US" smtClean="0"/>
              <a:pPr/>
              <a:t>12/6/2012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85A7F-A550-47D1-A75E-4860ADED50F1}"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D8E623C-774F-44FF-B8CF-F4E86324AC54}" type="datetimeFigureOut">
              <a:rPr lang="en-US" smtClean="0"/>
              <a:pPr/>
              <a:t>12/6/2012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585A7F-A550-47D1-A75E-4860ADED50F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D8E623C-774F-44FF-B8CF-F4E86324AC54}" type="datetimeFigureOut">
              <a:rPr lang="en-US" smtClean="0"/>
              <a:pPr/>
              <a:t>12/6/2012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585A7F-A550-47D1-A75E-4860ADED50F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D8E623C-774F-44FF-B8CF-F4E86324AC54}" type="datetimeFigureOut">
              <a:rPr lang="en-US" smtClean="0"/>
              <a:pPr/>
              <a:t>12/6/2012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585A7F-A550-47D1-A75E-4860ADED50F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8E623C-774F-44FF-B8CF-F4E86324AC54}" type="datetimeFigureOut">
              <a:rPr lang="en-US" smtClean="0"/>
              <a:pPr/>
              <a:t>12/6/2012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9585A7F-A550-47D1-A75E-4860ADED50F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D8E623C-774F-44FF-B8CF-F4E86324AC54}" type="datetimeFigureOut">
              <a:rPr lang="en-US" smtClean="0"/>
              <a:pPr/>
              <a:t>12/6/2012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585A7F-A550-47D1-A75E-4860ADED50F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D8E623C-774F-44FF-B8CF-F4E86324AC54}" type="datetimeFigureOut">
              <a:rPr lang="en-US" smtClean="0"/>
              <a:pPr/>
              <a:t>12/6/2012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19585A7F-A550-47D1-A75E-4860ADED50F1}"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D8E623C-774F-44FF-B8CF-F4E86324AC54}" type="datetimeFigureOut">
              <a:rPr lang="en-US" smtClean="0"/>
              <a:pPr/>
              <a:t>12/6/2012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85A7F-A550-47D1-A75E-4860ADED50F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D8E623C-774F-44FF-B8CF-F4E86324AC54}" type="datetimeFigureOut">
              <a:rPr lang="en-US" smtClean="0"/>
              <a:pPr/>
              <a:t>12/6/2012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85A7F-A550-47D1-A75E-4860ADED50F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D8E623C-774F-44FF-B8CF-F4E86324AC54}" type="datetimeFigureOut">
              <a:rPr lang="en-US" smtClean="0"/>
              <a:pPr/>
              <a:t>12/6/2012</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9585A7F-A550-47D1-A75E-4860ADED50F1}"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4.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905000"/>
            <a:ext cx="7851648" cy="1828800"/>
          </a:xfrm>
        </p:spPr>
        <p:txBody>
          <a:bodyPr>
            <a:normAutofit fontScale="90000"/>
          </a:bodyPr>
          <a:lstStyle/>
          <a:p>
            <a:pPr algn="ctr"/>
            <a:r>
              <a:rPr lang="en-US" dirty="0" smtClean="0">
                <a:latin typeface="Arial" pitchFamily="34" charset="0"/>
                <a:cs typeface="Arial" pitchFamily="34" charset="0"/>
              </a:rPr>
              <a:t> </a:t>
            </a:r>
            <a:r>
              <a:rPr lang="en-US" sz="4000" dirty="0" smtClean="0">
                <a:latin typeface="Arial" pitchFamily="34" charset="0"/>
                <a:cs typeface="Arial" pitchFamily="34" charset="0"/>
              </a:rPr>
              <a:t>ASME </a:t>
            </a:r>
            <a:br>
              <a:rPr lang="en-US" sz="4000" dirty="0" smtClean="0">
                <a:latin typeface="Arial" pitchFamily="34" charset="0"/>
                <a:cs typeface="Arial" pitchFamily="34" charset="0"/>
              </a:rPr>
            </a:br>
            <a:r>
              <a:rPr lang="en-US" sz="4000" dirty="0" smtClean="0">
                <a:latin typeface="Arial" pitchFamily="34" charset="0"/>
                <a:cs typeface="Arial" pitchFamily="34" charset="0"/>
              </a:rPr>
              <a:t>Management Division Meeting </a:t>
            </a:r>
            <a:br>
              <a:rPr lang="en-US" sz="4000" dirty="0" smtClean="0">
                <a:latin typeface="Arial" pitchFamily="34" charset="0"/>
                <a:cs typeface="Arial" pitchFamily="34" charset="0"/>
              </a:rPr>
            </a:br>
            <a:r>
              <a:rPr lang="en-US" sz="4000" dirty="0" smtClean="0">
                <a:latin typeface="Arial" pitchFamily="34" charset="0"/>
                <a:cs typeface="Arial" pitchFamily="34" charset="0"/>
              </a:rPr>
              <a:t>IMECE</a:t>
            </a:r>
            <a:endParaRPr lang="en-US" sz="4000" dirty="0">
              <a:latin typeface="Arial" pitchFamily="34" charset="0"/>
              <a:cs typeface="Arial" pitchFamily="34" charset="0"/>
            </a:endParaRPr>
          </a:p>
        </p:txBody>
      </p:sp>
      <p:sp>
        <p:nvSpPr>
          <p:cNvPr id="3" name="Subtitle 2"/>
          <p:cNvSpPr>
            <a:spLocks noGrp="1"/>
          </p:cNvSpPr>
          <p:nvPr>
            <p:ph type="subTitle" idx="1"/>
          </p:nvPr>
        </p:nvSpPr>
        <p:spPr>
          <a:xfrm>
            <a:off x="533400" y="3733800"/>
            <a:ext cx="7854696" cy="1752600"/>
          </a:xfrm>
        </p:spPr>
        <p:txBody>
          <a:bodyPr/>
          <a:lstStyle/>
          <a:p>
            <a:pPr algn="ctr"/>
            <a:r>
              <a:rPr lang="en-US" dirty="0" smtClean="0">
                <a:latin typeface="Arial" pitchFamily="34" charset="0"/>
                <a:cs typeface="Arial" pitchFamily="34" charset="0"/>
              </a:rPr>
              <a:t>November 11, 2012</a:t>
            </a:r>
          </a:p>
          <a:p>
            <a:pPr algn="ctr"/>
            <a:r>
              <a:rPr lang="en-US" dirty="0" smtClean="0">
                <a:latin typeface="Arial" pitchFamily="34" charset="0"/>
                <a:cs typeface="Arial" pitchFamily="34" charset="0"/>
              </a:rPr>
              <a:t>Meeting Minutes</a:t>
            </a:r>
            <a:endParaRPr lang="en-US" dirty="0">
              <a:latin typeface="Arial" pitchFamily="34" charset="0"/>
              <a:cs typeface="Arial" pitchFamily="34" charset="0"/>
            </a:endParaRPr>
          </a:p>
        </p:txBody>
      </p:sp>
    </p:spTree>
    <p:extLst>
      <p:ext uri="{BB962C8B-B14F-4D97-AF65-F5344CB8AC3E}">
        <p14:creationId xmlns:p14="http://schemas.microsoft.com/office/powerpoint/2010/main" val="9228572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normAutofit/>
          </a:bodyPr>
          <a:lstStyle/>
          <a:p>
            <a:r>
              <a:rPr lang="en-US" sz="1800" b="1" dirty="0" smtClean="0">
                <a:latin typeface="Arial" pitchFamily="34" charset="0"/>
                <a:cs typeface="Arial" pitchFamily="34" charset="0"/>
              </a:rPr>
              <a:t>Management Division Meeting Agenda</a:t>
            </a:r>
            <a:endParaRPr lang="en-US" sz="1800" dirty="0">
              <a:latin typeface="Arial" pitchFamily="34" charset="0"/>
              <a:cs typeface="Arial" pitchFamily="34" charset="0"/>
            </a:endParaRPr>
          </a:p>
        </p:txBody>
      </p:sp>
      <p:sp>
        <p:nvSpPr>
          <p:cNvPr id="3" name="Content Placeholder 2"/>
          <p:cNvSpPr>
            <a:spLocks noGrp="1"/>
          </p:cNvSpPr>
          <p:nvPr>
            <p:ph idx="1"/>
          </p:nvPr>
        </p:nvSpPr>
        <p:spPr/>
        <p:txBody>
          <a:bodyPr>
            <a:noAutofit/>
          </a:bodyPr>
          <a:lstStyle/>
          <a:p>
            <a:pPr>
              <a:buNone/>
            </a:pPr>
            <a:r>
              <a:rPr lang="en-US" sz="1600" b="1" dirty="0" smtClean="0"/>
              <a:t>	</a:t>
            </a:r>
            <a:r>
              <a:rPr lang="en-US" sz="1600" b="1" u="sng" dirty="0" smtClean="0"/>
              <a:t>Topics</a:t>
            </a:r>
            <a:r>
              <a:rPr lang="en-US" sz="1600" b="1" dirty="0" smtClean="0"/>
              <a:t>							</a:t>
            </a:r>
            <a:r>
              <a:rPr lang="en-US" sz="1600" b="1" u="sng" dirty="0" smtClean="0"/>
              <a:t>Start Time</a:t>
            </a:r>
          </a:p>
          <a:p>
            <a:pPr>
              <a:buNone/>
            </a:pPr>
            <a:endParaRPr lang="en-US" sz="1600" b="1" dirty="0" smtClean="0"/>
          </a:p>
          <a:p>
            <a:r>
              <a:rPr lang="en-US" sz="1600" dirty="0" smtClean="0"/>
              <a:t>Welcome and Introduction					1:00 PM	</a:t>
            </a:r>
          </a:p>
          <a:p>
            <a:r>
              <a:rPr lang="en-US" sz="1600" dirty="0" smtClean="0"/>
              <a:t>Review and approval of agenda				1:10 PM</a:t>
            </a:r>
          </a:p>
          <a:p>
            <a:r>
              <a:rPr lang="en-US" sz="1600" dirty="0" smtClean="0"/>
              <a:t>Discussion of Agenda topics	-Part 1				1:15 PM</a:t>
            </a:r>
          </a:p>
          <a:p>
            <a:r>
              <a:rPr lang="en-US" sz="1600" dirty="0" smtClean="0"/>
              <a:t>Break							2:00 PM</a:t>
            </a:r>
          </a:p>
          <a:p>
            <a:r>
              <a:rPr lang="en-US" sz="1600" dirty="0" smtClean="0"/>
              <a:t>Discussion of Agenda topics-Part 2				2:10 PM</a:t>
            </a:r>
          </a:p>
          <a:p>
            <a:r>
              <a:rPr lang="en-US" sz="1600" dirty="0" smtClean="0"/>
              <a:t>Coffee and networking					3:00 – 4:00 PM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2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2000"/>
                                        <p:tgtEl>
                                          <p:spTgt spid="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2000"/>
                                        <p:tgtEl>
                                          <p:spTgt spid="3">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fade">
                                      <p:cBhvr>
                                        <p:cTn id="25" dur="2000"/>
                                        <p:tgtEl>
                                          <p:spTgt spid="3">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fade">
                                      <p:cBhvr>
                                        <p:cTn id="30" dur="2000"/>
                                        <p:tgtEl>
                                          <p:spTgt spid="3">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normAutofit/>
          </a:bodyPr>
          <a:lstStyle/>
          <a:p>
            <a:r>
              <a:rPr lang="en-US" sz="1800" b="1" dirty="0" smtClean="0">
                <a:latin typeface="Arial" pitchFamily="34" charset="0"/>
                <a:cs typeface="Arial" pitchFamily="34" charset="0"/>
              </a:rPr>
              <a:t>Management Division Meeting Agenda</a:t>
            </a:r>
            <a:endParaRPr lang="en-US" sz="1800" dirty="0">
              <a:latin typeface="Arial" pitchFamily="34" charset="0"/>
              <a:cs typeface="Arial" pitchFamily="34" charset="0"/>
            </a:endParaRPr>
          </a:p>
        </p:txBody>
      </p:sp>
      <p:sp>
        <p:nvSpPr>
          <p:cNvPr id="3" name="Content Placeholder 2"/>
          <p:cNvSpPr>
            <a:spLocks noGrp="1"/>
          </p:cNvSpPr>
          <p:nvPr>
            <p:ph idx="1"/>
          </p:nvPr>
        </p:nvSpPr>
        <p:spPr/>
        <p:txBody>
          <a:bodyPr>
            <a:noAutofit/>
          </a:bodyPr>
          <a:lstStyle/>
          <a:p>
            <a:pPr>
              <a:buNone/>
            </a:pPr>
            <a:r>
              <a:rPr lang="en-US" sz="1600" b="1" dirty="0" smtClean="0">
                <a:latin typeface="Arial" pitchFamily="34" charset="0"/>
                <a:cs typeface="Arial" pitchFamily="34" charset="0"/>
              </a:rPr>
              <a:t>	</a:t>
            </a:r>
            <a:r>
              <a:rPr lang="en-US" sz="1600" b="1" u="sng" dirty="0" smtClean="0">
                <a:latin typeface="Arial" pitchFamily="34" charset="0"/>
                <a:cs typeface="Arial" pitchFamily="34" charset="0"/>
              </a:rPr>
              <a:t>Topics</a:t>
            </a:r>
            <a:r>
              <a:rPr lang="en-US" sz="1600" b="1" dirty="0" smtClean="0">
                <a:latin typeface="Arial" pitchFamily="34" charset="0"/>
                <a:cs typeface="Arial" pitchFamily="34" charset="0"/>
              </a:rPr>
              <a:t>							</a:t>
            </a:r>
            <a:r>
              <a:rPr lang="en-US" sz="1600" b="1" u="sng" dirty="0" smtClean="0">
                <a:latin typeface="Arial" pitchFamily="34" charset="0"/>
                <a:cs typeface="Arial" pitchFamily="34" charset="0"/>
              </a:rPr>
              <a:t>Start Time</a:t>
            </a:r>
          </a:p>
          <a:p>
            <a:pPr>
              <a:buNone/>
            </a:pPr>
            <a:endParaRPr lang="en-US" sz="1600" b="1" dirty="0" smtClean="0">
              <a:latin typeface="Arial" pitchFamily="34" charset="0"/>
              <a:cs typeface="Arial" pitchFamily="34" charset="0"/>
            </a:endParaRPr>
          </a:p>
          <a:p>
            <a:r>
              <a:rPr lang="en-US" sz="1600" b="1" dirty="0" smtClean="0">
                <a:latin typeface="Arial" pitchFamily="34" charset="0"/>
                <a:cs typeface="Arial" pitchFamily="34" charset="0"/>
              </a:rPr>
              <a:t>Review and approval of agenda				1:10 PM</a:t>
            </a:r>
          </a:p>
          <a:p>
            <a:pPr lvl="1"/>
            <a:r>
              <a:rPr lang="en-US" sz="1600" b="1" dirty="0" smtClean="0">
                <a:latin typeface="Arial" pitchFamily="34" charset="0"/>
                <a:cs typeface="Arial" pitchFamily="34" charset="0"/>
              </a:rPr>
              <a:t>Summary and Appraisal of Key FY13 Activities</a:t>
            </a:r>
          </a:p>
          <a:p>
            <a:pPr lvl="1"/>
            <a:r>
              <a:rPr lang="en-US" sz="1600" b="1" dirty="0" smtClean="0">
                <a:latin typeface="Arial" pitchFamily="34" charset="0"/>
                <a:cs typeface="Arial" pitchFamily="34" charset="0"/>
              </a:rPr>
              <a:t>Overview of Technical Communities Operating Board (TCOB) activities</a:t>
            </a:r>
          </a:p>
          <a:p>
            <a:pPr lvl="1"/>
            <a:r>
              <a:rPr lang="en-US" sz="1600" b="1" dirty="0" smtClean="0">
                <a:latin typeface="Arial" pitchFamily="34" charset="0"/>
                <a:cs typeface="Arial" pitchFamily="34" charset="0"/>
              </a:rPr>
              <a:t>Discussion of FY12 and FY13 activities</a:t>
            </a:r>
            <a:r>
              <a:rPr lang="en-US" sz="1300" dirty="0" smtClean="0">
                <a:latin typeface="Arial" pitchFamily="34" charset="0"/>
                <a:cs typeface="Arial" pitchFamily="34" charset="0"/>
              </a:rPr>
              <a:t>	</a:t>
            </a:r>
          </a:p>
          <a:p>
            <a:pPr lvl="2"/>
            <a:r>
              <a:rPr lang="en-US" sz="1400" dirty="0" smtClean="0">
                <a:latin typeface="Arial" pitchFamily="34" charset="0"/>
                <a:cs typeface="Arial" pitchFamily="34" charset="0"/>
              </a:rPr>
              <a:t>MD Newsletters</a:t>
            </a:r>
          </a:p>
          <a:p>
            <a:pPr lvl="2"/>
            <a:r>
              <a:rPr lang="en-US" sz="1400" dirty="0" smtClean="0">
                <a:latin typeface="Arial" pitchFamily="34" charset="0"/>
                <a:cs typeface="Arial" pitchFamily="34" charset="0"/>
              </a:rPr>
              <a:t>Social Media channel	</a:t>
            </a:r>
          </a:p>
          <a:p>
            <a:pPr lvl="2"/>
            <a:r>
              <a:rPr lang="en-US" sz="1400" dirty="0" smtClean="0">
                <a:latin typeface="Arial" pitchFamily="34" charset="0"/>
                <a:cs typeface="Arial" pitchFamily="34" charset="0"/>
              </a:rPr>
              <a:t>MD Outreach</a:t>
            </a:r>
          </a:p>
          <a:p>
            <a:pPr lvl="2"/>
            <a:r>
              <a:rPr lang="en-US" sz="1400" dirty="0" smtClean="0">
                <a:latin typeface="Arial" pitchFamily="34" charset="0"/>
                <a:cs typeface="Arial" pitchFamily="34" charset="0"/>
              </a:rPr>
              <a:t>ME Magazine Article Contribution</a:t>
            </a:r>
          </a:p>
          <a:p>
            <a:pPr lvl="2"/>
            <a:r>
              <a:rPr lang="en-US" sz="1400" dirty="0" smtClean="0">
                <a:latin typeface="Arial" pitchFamily="34" charset="0"/>
                <a:cs typeface="Arial" pitchFamily="34" charset="0"/>
              </a:rPr>
              <a:t>Electoral planning for FY14 leadership team</a:t>
            </a:r>
          </a:p>
          <a:p>
            <a:pPr lvl="2"/>
            <a:r>
              <a:rPr lang="en-US" sz="1400" dirty="0" smtClean="0">
                <a:latin typeface="Arial" pitchFamily="34" charset="0"/>
                <a:cs typeface="Arial" pitchFamily="34" charset="0"/>
              </a:rPr>
              <a:t>Joint Efforts with Other Groups</a:t>
            </a:r>
          </a:p>
          <a:p>
            <a:pPr lvl="2"/>
            <a:r>
              <a:rPr lang="en-US" sz="1400" dirty="0" smtClean="0">
                <a:latin typeface="Arial" pitchFamily="34" charset="0"/>
                <a:cs typeface="Arial" pitchFamily="34" charset="0"/>
              </a:rPr>
              <a:t>CY2013 Event Planning</a:t>
            </a:r>
          </a:p>
          <a:p>
            <a:pPr lvl="2"/>
            <a:endParaRPr lang="en-US" sz="1000" dirty="0" smtClean="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20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20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20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2000"/>
                                        <p:tgtEl>
                                          <p:spTgt spid="3">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2000"/>
                                        <p:tgtEl>
                                          <p:spTgt spid="3">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2000"/>
                                        <p:tgtEl>
                                          <p:spTgt spid="3">
                                            <p:txEl>
                                              <p:pRg st="10" end="1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11" end="11"/>
                                            </p:txEl>
                                          </p:spTgt>
                                        </p:tgtEl>
                                        <p:attrNameLst>
                                          <p:attrName>style.visibility</p:attrName>
                                        </p:attrNameLst>
                                      </p:cBhvr>
                                      <p:to>
                                        <p:strVal val="visible"/>
                                      </p:to>
                                    </p:set>
                                    <p:animEffect transition="in" filter="fade">
                                      <p:cBhvr>
                                        <p:cTn id="52" dur="2000"/>
                                        <p:tgtEl>
                                          <p:spTgt spid="3">
                                            <p:txEl>
                                              <p:pRg st="11" end="1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
                                            <p:txEl>
                                              <p:pRg st="12" end="12"/>
                                            </p:txEl>
                                          </p:spTgt>
                                        </p:tgtEl>
                                        <p:attrNameLst>
                                          <p:attrName>style.visibility</p:attrName>
                                        </p:attrNameLst>
                                      </p:cBhvr>
                                      <p:to>
                                        <p:strVal val="visible"/>
                                      </p:to>
                                    </p:set>
                                    <p:animEffect transition="in" filter="fade">
                                      <p:cBhvr>
                                        <p:cTn id="57" dur="20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534400" cy="1143000"/>
          </a:xfrm>
        </p:spPr>
        <p:txBody>
          <a:bodyPr anchor="t">
            <a:normAutofit/>
          </a:bodyPr>
          <a:lstStyle/>
          <a:p>
            <a:r>
              <a:rPr lang="en-US" sz="1800" dirty="0" smtClean="0">
                <a:latin typeface="Georgia" pitchFamily="18" charset="0"/>
              </a:rPr>
              <a:t>The Management division is a diverse group that is involved in several activities throughout the year</a:t>
            </a:r>
            <a:endParaRPr lang="en-US" sz="1800" dirty="0">
              <a:latin typeface="Georgia" pitchFamily="18" charset="0"/>
            </a:endParaRPr>
          </a:p>
        </p:txBody>
      </p:sp>
      <p:sp>
        <p:nvSpPr>
          <p:cNvPr id="9" name="TextBox 8"/>
          <p:cNvSpPr txBox="1"/>
          <p:nvPr/>
        </p:nvSpPr>
        <p:spPr>
          <a:xfrm>
            <a:off x="1508760" y="2157451"/>
            <a:ext cx="1828800" cy="914400"/>
          </a:xfrm>
          <a:prstGeom prst="rect">
            <a:avLst/>
          </a:prstGeom>
          <a:noFill/>
        </p:spPr>
        <p:txBody>
          <a:bodyPr vert="horz" wrap="square" lIns="0" tIns="0" rIns="0" bIns="0" rtlCol="0">
            <a:noAutofit/>
          </a:bodyPr>
          <a:lstStyle/>
          <a:p>
            <a:pPr indent="-274320">
              <a:spcAft>
                <a:spcPts val="900"/>
              </a:spcAft>
            </a:pPr>
            <a:endParaRPr lang="en-US" sz="1200" dirty="0" smtClean="0">
              <a:latin typeface="Georgia" pitchFamily="18" charset="0"/>
            </a:endParaRPr>
          </a:p>
        </p:txBody>
      </p:sp>
      <p:sp>
        <p:nvSpPr>
          <p:cNvPr id="10" name="TextBox 9"/>
          <p:cNvSpPr txBox="1"/>
          <p:nvPr/>
        </p:nvSpPr>
        <p:spPr>
          <a:xfrm>
            <a:off x="3611880" y="2157451"/>
            <a:ext cx="1828800" cy="914400"/>
          </a:xfrm>
          <a:prstGeom prst="rect">
            <a:avLst/>
          </a:prstGeom>
          <a:noFill/>
        </p:spPr>
        <p:txBody>
          <a:bodyPr vert="horz" wrap="square" lIns="0" tIns="0" rIns="0" bIns="0" rtlCol="0">
            <a:noAutofit/>
          </a:bodyPr>
          <a:lstStyle/>
          <a:p>
            <a:pPr lvl="0" indent="-274320">
              <a:spcAft>
                <a:spcPts val="900"/>
              </a:spcAft>
            </a:pPr>
            <a:endParaRPr lang="en-US" sz="1200" dirty="0" smtClean="0">
              <a:latin typeface="Georgia" pitchFamily="18" charset="0"/>
            </a:endParaRPr>
          </a:p>
        </p:txBody>
      </p:sp>
      <p:sp>
        <p:nvSpPr>
          <p:cNvPr id="11" name="TextBox 10"/>
          <p:cNvSpPr txBox="1"/>
          <p:nvPr/>
        </p:nvSpPr>
        <p:spPr>
          <a:xfrm>
            <a:off x="5806440" y="2157451"/>
            <a:ext cx="1828800" cy="914400"/>
          </a:xfrm>
          <a:prstGeom prst="rect">
            <a:avLst/>
          </a:prstGeom>
          <a:noFill/>
        </p:spPr>
        <p:txBody>
          <a:bodyPr vert="horz" wrap="square" lIns="0" tIns="0" rIns="0" bIns="0" rtlCol="0">
            <a:noAutofit/>
          </a:bodyPr>
          <a:lstStyle/>
          <a:p>
            <a:pPr indent="-274320">
              <a:spcAft>
                <a:spcPts val="900"/>
              </a:spcAft>
            </a:pPr>
            <a:endParaRPr lang="en-US" sz="1200" dirty="0" smtClean="0">
              <a:latin typeface="Georgia" pitchFamily="18" charset="0"/>
            </a:endParaRPr>
          </a:p>
        </p:txBody>
      </p:sp>
      <p:sp>
        <p:nvSpPr>
          <p:cNvPr id="15" name="Rounded Rectangle 14"/>
          <p:cNvSpPr>
            <a:spLocks noChangeArrowheads="1"/>
          </p:cNvSpPr>
          <p:nvPr/>
        </p:nvSpPr>
        <p:spPr bwMode="auto">
          <a:xfrm>
            <a:off x="309776" y="2667000"/>
            <a:ext cx="2496312" cy="4038600"/>
          </a:xfrm>
          <a:prstGeom prst="roundRect">
            <a:avLst>
              <a:gd name="adj" fmla="val 6266"/>
            </a:avLst>
          </a:prstGeom>
          <a:solidFill>
            <a:schemeClr val="bg1">
              <a:lumMod val="95000"/>
              <a:alpha val="70000"/>
            </a:schemeClr>
          </a:solidFill>
          <a:ln w="19050">
            <a:noFill/>
            <a:round/>
            <a:headEnd/>
            <a:tailEnd/>
          </a:ln>
        </p:spPr>
        <p:txBody>
          <a:bodyPr lIns="91432" tIns="9144" rIns="91432" bIns="45716" anchor="t"/>
          <a:lstStyle/>
          <a:p>
            <a:pPr marL="118872" lvl="0" indent="-118872">
              <a:spcAft>
                <a:spcPts val="900"/>
              </a:spcAft>
            </a:pPr>
            <a:endParaRPr lang="en-US" sz="1200" dirty="0" smtClean="0">
              <a:latin typeface="Georgia" pitchFamily="18" charset="0"/>
            </a:endParaRPr>
          </a:p>
          <a:p>
            <a:pPr marL="118872" lvl="0" indent="-118872">
              <a:spcAft>
                <a:spcPts val="900"/>
              </a:spcAft>
            </a:pPr>
            <a:r>
              <a:rPr lang="en-US" sz="1200" dirty="0" smtClean="0">
                <a:latin typeface="Georgia" pitchFamily="18" charset="0"/>
              </a:rPr>
              <a:t>	</a:t>
            </a:r>
          </a:p>
          <a:p>
            <a:pPr marL="118872" lvl="0" indent="-118872">
              <a:spcAft>
                <a:spcPts val="900"/>
              </a:spcAft>
            </a:pPr>
            <a:endParaRPr lang="en-US" sz="1200" dirty="0" smtClean="0">
              <a:latin typeface="Georgia" pitchFamily="18" charset="0"/>
            </a:endParaRPr>
          </a:p>
          <a:p>
            <a:pPr marL="118872" lvl="0" indent="-118872">
              <a:spcAft>
                <a:spcPts val="900"/>
              </a:spcAft>
            </a:pPr>
            <a:endParaRPr lang="en-US" sz="1200" dirty="0" smtClean="0">
              <a:latin typeface="Georgia" pitchFamily="18" charset="0"/>
            </a:endParaRPr>
          </a:p>
        </p:txBody>
      </p:sp>
      <p:pic>
        <p:nvPicPr>
          <p:cNvPr id="20" name="Picture 3"/>
          <p:cNvPicPr>
            <a:picLocks noChangeAspect="1" noChangeArrowheads="1"/>
          </p:cNvPicPr>
          <p:nvPr/>
        </p:nvPicPr>
        <p:blipFill>
          <a:blip r:embed="rId2" cstate="print"/>
          <a:srcRect/>
          <a:stretch>
            <a:fillRect/>
          </a:stretch>
        </p:blipFill>
        <p:spPr bwMode="auto">
          <a:xfrm>
            <a:off x="609600" y="2743200"/>
            <a:ext cx="1828800" cy="1212571"/>
          </a:xfrm>
          <a:prstGeom prst="rect">
            <a:avLst/>
          </a:prstGeom>
          <a:noFill/>
          <a:ln w="9525">
            <a:noFill/>
            <a:miter lim="800000"/>
            <a:headEnd/>
            <a:tailEnd/>
          </a:ln>
        </p:spPr>
      </p:pic>
      <p:sp>
        <p:nvSpPr>
          <p:cNvPr id="23" name="TextBox 22"/>
          <p:cNvSpPr txBox="1"/>
          <p:nvPr/>
        </p:nvSpPr>
        <p:spPr>
          <a:xfrm>
            <a:off x="304800" y="2057400"/>
            <a:ext cx="2514600" cy="685800"/>
          </a:xfrm>
          <a:prstGeom prst="rect">
            <a:avLst/>
          </a:prstGeom>
          <a:noFill/>
        </p:spPr>
        <p:txBody>
          <a:bodyPr vert="horz" wrap="square" lIns="0" tIns="0" rIns="0" bIns="0" rtlCol="0">
            <a:noAutofit/>
          </a:bodyPr>
          <a:lstStyle/>
          <a:p>
            <a:pPr indent="-274320">
              <a:spcAft>
                <a:spcPts val="900"/>
              </a:spcAft>
            </a:pPr>
            <a:r>
              <a:rPr lang="en-US" sz="1200" b="1" dirty="0" smtClean="0">
                <a:latin typeface="Georgia" pitchFamily="18" charset="0"/>
              </a:rPr>
              <a:t>The Management Division is one of the most diverse groups within ASME…</a:t>
            </a:r>
          </a:p>
        </p:txBody>
      </p:sp>
      <p:sp>
        <p:nvSpPr>
          <p:cNvPr id="29" name="TextBox 28"/>
          <p:cNvSpPr txBox="1"/>
          <p:nvPr/>
        </p:nvSpPr>
        <p:spPr>
          <a:xfrm>
            <a:off x="3200400" y="2057400"/>
            <a:ext cx="2514600" cy="685800"/>
          </a:xfrm>
          <a:prstGeom prst="rect">
            <a:avLst/>
          </a:prstGeom>
          <a:noFill/>
        </p:spPr>
        <p:txBody>
          <a:bodyPr vert="horz" wrap="square" lIns="0" tIns="0" rIns="0" bIns="0" rtlCol="0">
            <a:noAutofit/>
          </a:bodyPr>
          <a:lstStyle/>
          <a:p>
            <a:pPr indent="-274320">
              <a:spcAft>
                <a:spcPts val="900"/>
              </a:spcAft>
            </a:pPr>
            <a:r>
              <a:rPr lang="en-US" sz="1200" b="1" dirty="0" smtClean="0">
                <a:latin typeface="Georgia" pitchFamily="18" charset="0"/>
              </a:rPr>
              <a:t>…whose purpose is to promote the art and science of engineering  management…</a:t>
            </a:r>
          </a:p>
        </p:txBody>
      </p:sp>
      <p:sp>
        <p:nvSpPr>
          <p:cNvPr id="30" name="TextBox 29"/>
          <p:cNvSpPr txBox="1"/>
          <p:nvPr/>
        </p:nvSpPr>
        <p:spPr>
          <a:xfrm>
            <a:off x="6096000" y="2057400"/>
            <a:ext cx="2514600" cy="685800"/>
          </a:xfrm>
          <a:prstGeom prst="rect">
            <a:avLst/>
          </a:prstGeom>
          <a:noFill/>
        </p:spPr>
        <p:txBody>
          <a:bodyPr vert="horz" wrap="square" lIns="0" tIns="0" rIns="0" bIns="0" rtlCol="0">
            <a:noAutofit/>
          </a:bodyPr>
          <a:lstStyle/>
          <a:p>
            <a:pPr indent="-274320">
              <a:spcAft>
                <a:spcPts val="900"/>
              </a:spcAft>
            </a:pPr>
            <a:r>
              <a:rPr lang="en-US" sz="1200" b="1" dirty="0" smtClean="0">
                <a:latin typeface="Georgia" pitchFamily="18" charset="0"/>
              </a:rPr>
              <a:t>…through a diverse set of activities every year</a:t>
            </a:r>
          </a:p>
        </p:txBody>
      </p:sp>
      <p:sp>
        <p:nvSpPr>
          <p:cNvPr id="31" name="TextBox 30"/>
          <p:cNvSpPr txBox="1"/>
          <p:nvPr/>
        </p:nvSpPr>
        <p:spPr>
          <a:xfrm>
            <a:off x="304800" y="4343400"/>
            <a:ext cx="2514600" cy="2133600"/>
          </a:xfrm>
          <a:prstGeom prst="rect">
            <a:avLst/>
          </a:prstGeom>
          <a:noFill/>
        </p:spPr>
        <p:txBody>
          <a:bodyPr vert="horz" wrap="square" lIns="0" tIns="0" rIns="0" bIns="0" rtlCol="0">
            <a:noAutofit/>
          </a:bodyPr>
          <a:lstStyle/>
          <a:p>
            <a:pPr marL="118872" indent="-118872" algn="ctr">
              <a:spcAft>
                <a:spcPts val="900"/>
              </a:spcAft>
            </a:pPr>
            <a:r>
              <a:rPr lang="en-US" sz="1200" u="sng" dirty="0" smtClean="0">
                <a:latin typeface="Georgia" pitchFamily="18" charset="0"/>
              </a:rPr>
              <a:t>Group composition</a:t>
            </a:r>
          </a:p>
          <a:p>
            <a:pPr marL="118872" indent="-118872">
              <a:spcAft>
                <a:spcPts val="900"/>
              </a:spcAft>
              <a:buFont typeface="Arial" pitchFamily="34" charset="0"/>
              <a:buChar char="•"/>
            </a:pPr>
            <a:r>
              <a:rPr lang="en-US" sz="1200" dirty="0" smtClean="0">
                <a:latin typeface="Georgia" pitchFamily="18" charset="0"/>
              </a:rPr>
              <a:t>~10,000 globally located members</a:t>
            </a:r>
          </a:p>
          <a:p>
            <a:pPr marL="118872" indent="-118872">
              <a:spcAft>
                <a:spcPts val="900"/>
              </a:spcAft>
              <a:buFont typeface="Arial" pitchFamily="34" charset="0"/>
              <a:buChar char="•"/>
            </a:pPr>
            <a:r>
              <a:rPr lang="en-US" sz="1200" dirty="0" smtClean="0">
                <a:latin typeface="Georgia" pitchFamily="18" charset="0"/>
              </a:rPr>
              <a:t>Part of  the Engineering and Technology Management Group (ETMG) of ASME</a:t>
            </a:r>
          </a:p>
          <a:p>
            <a:pPr marL="118872" indent="-118872">
              <a:spcAft>
                <a:spcPts val="900"/>
              </a:spcAft>
              <a:buFont typeface="Arial" pitchFamily="34" charset="0"/>
              <a:buChar char="•"/>
            </a:pPr>
            <a:r>
              <a:rPr lang="en-US" sz="1200" dirty="0" smtClean="0">
                <a:latin typeface="Georgia" pitchFamily="18" charset="0"/>
              </a:rPr>
              <a:t>Comprises of professionals with diverse set of qualifications related to engineering and management</a:t>
            </a:r>
          </a:p>
          <a:p>
            <a:pPr marL="118872" indent="-118872">
              <a:spcAft>
                <a:spcPts val="900"/>
              </a:spcAft>
              <a:buFont typeface="Arial" pitchFamily="34" charset="0"/>
              <a:buChar char="•"/>
            </a:pPr>
            <a:endParaRPr lang="en-US" sz="1200" dirty="0" smtClean="0">
              <a:latin typeface="Georgia" pitchFamily="18" charset="0"/>
            </a:endParaRPr>
          </a:p>
        </p:txBody>
      </p:sp>
      <p:sp>
        <p:nvSpPr>
          <p:cNvPr id="32" name="Rounded Rectangle 31"/>
          <p:cNvSpPr>
            <a:spLocks noChangeArrowheads="1"/>
          </p:cNvSpPr>
          <p:nvPr/>
        </p:nvSpPr>
        <p:spPr bwMode="auto">
          <a:xfrm>
            <a:off x="3124200" y="2667000"/>
            <a:ext cx="2496312" cy="4038600"/>
          </a:xfrm>
          <a:prstGeom prst="roundRect">
            <a:avLst>
              <a:gd name="adj" fmla="val 6266"/>
            </a:avLst>
          </a:prstGeom>
          <a:solidFill>
            <a:schemeClr val="bg1">
              <a:lumMod val="95000"/>
              <a:alpha val="70000"/>
            </a:schemeClr>
          </a:solidFill>
          <a:ln w="19050">
            <a:noFill/>
            <a:round/>
            <a:headEnd/>
            <a:tailEnd/>
          </a:ln>
        </p:spPr>
        <p:txBody>
          <a:bodyPr lIns="91432" tIns="9144" rIns="91432" bIns="45716" anchor="t"/>
          <a:lstStyle/>
          <a:p>
            <a:pPr marL="118872" lvl="0" indent="-118872">
              <a:spcAft>
                <a:spcPts val="900"/>
              </a:spcAft>
            </a:pPr>
            <a:endParaRPr lang="en-US" sz="1200" dirty="0" smtClean="0">
              <a:latin typeface="Georgia" pitchFamily="18" charset="0"/>
            </a:endParaRPr>
          </a:p>
          <a:p>
            <a:pPr marL="118872" lvl="0" indent="-118872">
              <a:spcAft>
                <a:spcPts val="900"/>
              </a:spcAft>
            </a:pPr>
            <a:r>
              <a:rPr lang="en-US" sz="1200" dirty="0" smtClean="0">
                <a:latin typeface="Georgia" pitchFamily="18" charset="0"/>
              </a:rPr>
              <a:t>	</a:t>
            </a:r>
          </a:p>
          <a:p>
            <a:pPr marL="118872" lvl="0" indent="-118872">
              <a:spcAft>
                <a:spcPts val="900"/>
              </a:spcAft>
            </a:pPr>
            <a:endParaRPr lang="en-US" sz="1200" dirty="0" smtClean="0">
              <a:latin typeface="Georgia" pitchFamily="18" charset="0"/>
            </a:endParaRPr>
          </a:p>
          <a:p>
            <a:pPr marL="118872" lvl="0" indent="-118872">
              <a:spcAft>
                <a:spcPts val="900"/>
              </a:spcAft>
            </a:pPr>
            <a:endParaRPr lang="en-US" sz="1200" dirty="0" smtClean="0">
              <a:latin typeface="Georgia" pitchFamily="18" charset="0"/>
            </a:endParaRPr>
          </a:p>
        </p:txBody>
      </p:sp>
      <p:sp>
        <p:nvSpPr>
          <p:cNvPr id="33" name="TextBox 32"/>
          <p:cNvSpPr txBox="1"/>
          <p:nvPr/>
        </p:nvSpPr>
        <p:spPr>
          <a:xfrm>
            <a:off x="3124200" y="4343400"/>
            <a:ext cx="2514600" cy="2133600"/>
          </a:xfrm>
          <a:prstGeom prst="rect">
            <a:avLst/>
          </a:prstGeom>
          <a:noFill/>
        </p:spPr>
        <p:txBody>
          <a:bodyPr vert="horz" wrap="square" lIns="0" tIns="0" rIns="0" bIns="0" rtlCol="0">
            <a:noAutofit/>
          </a:bodyPr>
          <a:lstStyle/>
          <a:p>
            <a:pPr marL="118872" indent="-118872" algn="ctr">
              <a:spcAft>
                <a:spcPts val="900"/>
              </a:spcAft>
            </a:pPr>
            <a:r>
              <a:rPr lang="en-US" sz="1200" u="sng" dirty="0" smtClean="0">
                <a:latin typeface="Georgia" pitchFamily="18" charset="0"/>
              </a:rPr>
              <a:t>Mission of Management Division</a:t>
            </a:r>
          </a:p>
          <a:p>
            <a:pPr marL="118872" indent="-118872">
              <a:spcAft>
                <a:spcPts val="900"/>
              </a:spcAft>
              <a:buFont typeface="Arial" pitchFamily="34" charset="0"/>
              <a:buChar char="•"/>
            </a:pPr>
            <a:r>
              <a:rPr lang="en-US" sz="1200" dirty="0" smtClean="0">
                <a:latin typeface="Georgia" pitchFamily="18" charset="0"/>
              </a:rPr>
              <a:t>Promote the art and science of engineering management</a:t>
            </a:r>
          </a:p>
          <a:p>
            <a:pPr marL="118872" indent="-118872">
              <a:spcAft>
                <a:spcPts val="900"/>
              </a:spcAft>
              <a:buFont typeface="Arial" pitchFamily="34" charset="0"/>
              <a:buChar char="•"/>
            </a:pPr>
            <a:r>
              <a:rPr lang="en-US" sz="1200" dirty="0" smtClean="0">
                <a:latin typeface="Georgia" pitchFamily="18" charset="0"/>
              </a:rPr>
              <a:t>Foster the interchange of ideas</a:t>
            </a:r>
          </a:p>
          <a:p>
            <a:pPr marL="118872" indent="-118872">
              <a:spcAft>
                <a:spcPts val="900"/>
              </a:spcAft>
              <a:buFont typeface="Arial" pitchFamily="34" charset="0"/>
              <a:buChar char="•"/>
            </a:pPr>
            <a:r>
              <a:rPr lang="en-US" sz="1200" dirty="0" smtClean="0">
                <a:latin typeface="Georgia" pitchFamily="18" charset="0"/>
              </a:rPr>
              <a:t>Provide opportunities for education and training</a:t>
            </a:r>
          </a:p>
          <a:p>
            <a:pPr marL="118872" indent="-118872">
              <a:spcAft>
                <a:spcPts val="900"/>
              </a:spcAft>
              <a:buFont typeface="Arial" pitchFamily="34" charset="0"/>
              <a:buChar char="•"/>
            </a:pPr>
            <a:r>
              <a:rPr lang="en-US" sz="1200" dirty="0" smtClean="0">
                <a:latin typeface="Georgia" pitchFamily="18" charset="0"/>
              </a:rPr>
              <a:t>Recognize outstanding achievements by members</a:t>
            </a:r>
          </a:p>
          <a:p>
            <a:pPr marL="118872" indent="-118872">
              <a:spcAft>
                <a:spcPts val="900"/>
              </a:spcAft>
              <a:buFont typeface="Arial" pitchFamily="34" charset="0"/>
              <a:buChar char="•"/>
            </a:pPr>
            <a:endParaRPr lang="en-US" sz="1200" dirty="0" smtClean="0">
              <a:latin typeface="Georgia" pitchFamily="18" charset="0"/>
            </a:endParaRPr>
          </a:p>
          <a:p>
            <a:pPr marL="118872" indent="-118872">
              <a:spcAft>
                <a:spcPts val="900"/>
              </a:spcAft>
              <a:buFont typeface="Arial" pitchFamily="34" charset="0"/>
              <a:buChar char="•"/>
            </a:pPr>
            <a:endParaRPr lang="en-US" sz="1200" dirty="0" smtClean="0">
              <a:latin typeface="Georgia" pitchFamily="18" charset="0"/>
            </a:endParaRPr>
          </a:p>
        </p:txBody>
      </p:sp>
      <p:pic>
        <p:nvPicPr>
          <p:cNvPr id="34" name="Picture 33" descr="Art&amp;science.jpg"/>
          <p:cNvPicPr>
            <a:picLocks noChangeAspect="1"/>
          </p:cNvPicPr>
          <p:nvPr/>
        </p:nvPicPr>
        <p:blipFill>
          <a:blip r:embed="rId3" cstate="print"/>
          <a:stretch>
            <a:fillRect/>
          </a:stretch>
        </p:blipFill>
        <p:spPr>
          <a:xfrm>
            <a:off x="3705225" y="2743200"/>
            <a:ext cx="1171575" cy="1517954"/>
          </a:xfrm>
          <a:prstGeom prst="rect">
            <a:avLst/>
          </a:prstGeom>
        </p:spPr>
      </p:pic>
      <p:sp>
        <p:nvSpPr>
          <p:cNvPr id="35" name="Rounded Rectangle 34"/>
          <p:cNvSpPr>
            <a:spLocks noChangeArrowheads="1"/>
          </p:cNvSpPr>
          <p:nvPr/>
        </p:nvSpPr>
        <p:spPr bwMode="auto">
          <a:xfrm>
            <a:off x="6024776" y="2667000"/>
            <a:ext cx="2496312" cy="4038600"/>
          </a:xfrm>
          <a:prstGeom prst="roundRect">
            <a:avLst>
              <a:gd name="adj" fmla="val 6266"/>
            </a:avLst>
          </a:prstGeom>
          <a:solidFill>
            <a:schemeClr val="bg1">
              <a:lumMod val="95000"/>
              <a:alpha val="70000"/>
            </a:schemeClr>
          </a:solidFill>
          <a:ln w="19050">
            <a:noFill/>
            <a:round/>
            <a:headEnd/>
            <a:tailEnd/>
          </a:ln>
        </p:spPr>
        <p:txBody>
          <a:bodyPr lIns="91432" tIns="9144" rIns="91432" bIns="45716" anchor="t"/>
          <a:lstStyle/>
          <a:p>
            <a:pPr marL="118872" lvl="0" indent="-118872">
              <a:spcAft>
                <a:spcPts val="900"/>
              </a:spcAft>
            </a:pPr>
            <a:endParaRPr lang="en-US" sz="1200" dirty="0" smtClean="0">
              <a:latin typeface="Georgia" pitchFamily="18" charset="0"/>
            </a:endParaRPr>
          </a:p>
          <a:p>
            <a:pPr marL="118872" lvl="0" indent="-118872">
              <a:spcAft>
                <a:spcPts val="900"/>
              </a:spcAft>
            </a:pPr>
            <a:r>
              <a:rPr lang="en-US" sz="1200" dirty="0" smtClean="0">
                <a:latin typeface="Georgia" pitchFamily="18" charset="0"/>
              </a:rPr>
              <a:t>	</a:t>
            </a:r>
          </a:p>
          <a:p>
            <a:pPr marL="118872" lvl="0" indent="-118872">
              <a:spcAft>
                <a:spcPts val="900"/>
              </a:spcAft>
            </a:pPr>
            <a:endParaRPr lang="en-US" sz="1200" dirty="0" smtClean="0">
              <a:latin typeface="Georgia" pitchFamily="18" charset="0"/>
            </a:endParaRPr>
          </a:p>
          <a:p>
            <a:pPr marL="118872" lvl="0" indent="-118872">
              <a:spcAft>
                <a:spcPts val="900"/>
              </a:spcAft>
            </a:pPr>
            <a:endParaRPr lang="en-US" sz="1200" dirty="0" smtClean="0">
              <a:latin typeface="Georgia" pitchFamily="18" charset="0"/>
            </a:endParaRPr>
          </a:p>
        </p:txBody>
      </p:sp>
      <p:sp>
        <p:nvSpPr>
          <p:cNvPr id="36" name="TextBox 35"/>
          <p:cNvSpPr txBox="1"/>
          <p:nvPr/>
        </p:nvSpPr>
        <p:spPr>
          <a:xfrm>
            <a:off x="6019800" y="4191000"/>
            <a:ext cx="2514600" cy="2133600"/>
          </a:xfrm>
          <a:prstGeom prst="rect">
            <a:avLst/>
          </a:prstGeom>
          <a:noFill/>
        </p:spPr>
        <p:txBody>
          <a:bodyPr vert="horz" wrap="square" lIns="0" tIns="0" rIns="0" bIns="0" rtlCol="0">
            <a:noAutofit/>
          </a:bodyPr>
          <a:lstStyle/>
          <a:p>
            <a:pPr marL="118872" indent="-118872" algn="ctr">
              <a:spcAft>
                <a:spcPts val="900"/>
              </a:spcAft>
            </a:pPr>
            <a:r>
              <a:rPr lang="en-US" sz="1200" u="sng" dirty="0" smtClean="0">
                <a:latin typeface="Georgia" pitchFamily="18" charset="0"/>
              </a:rPr>
              <a:t>Key Activities</a:t>
            </a:r>
          </a:p>
          <a:p>
            <a:pPr marL="118872" indent="-118872">
              <a:spcAft>
                <a:spcPts val="900"/>
              </a:spcAft>
              <a:buFont typeface="Arial" pitchFamily="34" charset="0"/>
              <a:buChar char="•"/>
            </a:pPr>
            <a:r>
              <a:rPr lang="en-US" sz="1200" dirty="0" smtClean="0">
                <a:latin typeface="Georgia" pitchFamily="18" charset="0"/>
              </a:rPr>
              <a:t>Support of Engineering Management Certification program</a:t>
            </a:r>
          </a:p>
          <a:p>
            <a:pPr marL="118872" indent="-118872">
              <a:spcAft>
                <a:spcPts val="900"/>
              </a:spcAft>
              <a:buFont typeface="Arial" pitchFamily="34" charset="0"/>
              <a:buChar char="•"/>
            </a:pPr>
            <a:r>
              <a:rPr lang="en-US" sz="1200" dirty="0" smtClean="0">
                <a:latin typeface="Georgia" pitchFamily="18" charset="0"/>
              </a:rPr>
              <a:t>Annual Retreat</a:t>
            </a:r>
          </a:p>
          <a:p>
            <a:pPr marL="118872" indent="-118872">
              <a:spcAft>
                <a:spcPts val="900"/>
              </a:spcAft>
              <a:buFont typeface="Arial" pitchFamily="34" charset="0"/>
              <a:buChar char="•"/>
            </a:pPr>
            <a:r>
              <a:rPr lang="en-US" sz="1200" dirty="0" smtClean="0">
                <a:latin typeface="Georgia" pitchFamily="18" charset="0"/>
              </a:rPr>
              <a:t>Annual IMECE conference meeting</a:t>
            </a:r>
          </a:p>
          <a:p>
            <a:pPr marL="118872" indent="-118872">
              <a:spcAft>
                <a:spcPts val="900"/>
              </a:spcAft>
              <a:buFont typeface="Arial" pitchFamily="34" charset="0"/>
              <a:buChar char="•"/>
            </a:pPr>
            <a:r>
              <a:rPr lang="en-US" sz="1200" dirty="0" smtClean="0">
                <a:latin typeface="Georgia" pitchFamily="18" charset="0"/>
              </a:rPr>
              <a:t>Local tours of engineering attractions</a:t>
            </a:r>
          </a:p>
          <a:p>
            <a:pPr marL="118872" indent="-118872">
              <a:spcAft>
                <a:spcPts val="900"/>
              </a:spcAft>
              <a:buFont typeface="Arial" pitchFamily="34" charset="0"/>
              <a:buChar char="•"/>
            </a:pPr>
            <a:r>
              <a:rPr lang="en-US" sz="1200" dirty="0" smtClean="0">
                <a:latin typeface="Georgia" pitchFamily="18" charset="0"/>
              </a:rPr>
              <a:t>Networking events</a:t>
            </a:r>
          </a:p>
          <a:p>
            <a:pPr marL="118872" indent="-118872">
              <a:spcAft>
                <a:spcPts val="900"/>
              </a:spcAft>
              <a:buFont typeface="Arial" pitchFamily="34" charset="0"/>
              <a:buChar char="•"/>
            </a:pPr>
            <a:r>
              <a:rPr lang="en-US" sz="1200" dirty="0" smtClean="0">
                <a:latin typeface="Georgia" pitchFamily="18" charset="0"/>
              </a:rPr>
              <a:t>Technical training events/seminars</a:t>
            </a:r>
          </a:p>
        </p:txBody>
      </p:sp>
      <p:pic>
        <p:nvPicPr>
          <p:cNvPr id="39" name="Picture 38" descr="activities.jpg"/>
          <p:cNvPicPr>
            <a:picLocks noChangeAspect="1"/>
          </p:cNvPicPr>
          <p:nvPr/>
        </p:nvPicPr>
        <p:blipFill>
          <a:blip r:embed="rId4" cstate="print"/>
          <a:stretch>
            <a:fillRect/>
          </a:stretch>
        </p:blipFill>
        <p:spPr>
          <a:xfrm>
            <a:off x="6553200" y="2743200"/>
            <a:ext cx="1351276" cy="1346772"/>
          </a:xfrm>
          <a:prstGeom prst="rect">
            <a:avLst/>
          </a:prstGeom>
        </p:spPr>
      </p:pic>
    </p:spTree>
    <p:extLst>
      <p:ext uri="{BB962C8B-B14F-4D97-AF65-F5344CB8AC3E}">
        <p14:creationId xmlns:p14="http://schemas.microsoft.com/office/powerpoint/2010/main" val="30375138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 name="Table 35"/>
          <p:cNvGraphicFramePr>
            <a:graphicFrameLocks noGrp="1"/>
          </p:cNvGraphicFramePr>
          <p:nvPr/>
        </p:nvGraphicFramePr>
        <p:xfrm>
          <a:off x="685800" y="1676400"/>
          <a:ext cx="7620000" cy="4814824"/>
        </p:xfrm>
        <a:graphic>
          <a:graphicData uri="http://schemas.openxmlformats.org/drawingml/2006/table">
            <a:tbl>
              <a:tblPr firstRow="1" bandRow="1">
                <a:tableStyleId>{5C22544A-7EE6-4342-B048-85BDC9FD1C3A}</a:tableStyleId>
              </a:tblPr>
              <a:tblGrid>
                <a:gridCol w="1828800"/>
                <a:gridCol w="4591756"/>
                <a:gridCol w="1199444"/>
              </a:tblGrid>
              <a:tr h="370840">
                <a:tc>
                  <a:txBody>
                    <a:bodyPr/>
                    <a:lstStyle/>
                    <a:p>
                      <a:pPr algn="ctr"/>
                      <a:r>
                        <a:rPr lang="en-US" sz="1600" dirty="0" smtClean="0">
                          <a:latin typeface="Arial" pitchFamily="34" charset="0"/>
                          <a:cs typeface="Arial" pitchFamily="34" charset="0"/>
                        </a:rPr>
                        <a:t>Objectives</a:t>
                      </a:r>
                      <a:endParaRPr lang="en-US" sz="1600" dirty="0">
                        <a:latin typeface="Arial" pitchFamily="34" charset="0"/>
                        <a:cs typeface="Arial" pitchFamily="34" charset="0"/>
                      </a:endParaRPr>
                    </a:p>
                  </a:txBody>
                  <a:tcPr/>
                </a:tc>
                <a:tc>
                  <a:txBody>
                    <a:bodyPr/>
                    <a:lstStyle/>
                    <a:p>
                      <a:pPr algn="ctr"/>
                      <a:r>
                        <a:rPr lang="en-US" sz="1600" dirty="0" smtClean="0">
                          <a:latin typeface="Arial" pitchFamily="34" charset="0"/>
                          <a:cs typeface="Arial" pitchFamily="34" charset="0"/>
                        </a:rPr>
                        <a:t>Activities</a:t>
                      </a:r>
                      <a:endParaRPr lang="en-US" sz="1600" dirty="0">
                        <a:latin typeface="Arial" pitchFamily="34" charset="0"/>
                        <a:cs typeface="Arial" pitchFamily="34" charset="0"/>
                      </a:endParaRPr>
                    </a:p>
                  </a:txBody>
                  <a:tcPr/>
                </a:tc>
                <a:tc>
                  <a:txBody>
                    <a:bodyPr/>
                    <a:lstStyle/>
                    <a:p>
                      <a:pPr algn="ctr"/>
                      <a:r>
                        <a:rPr lang="en-US" sz="1600" dirty="0" smtClean="0">
                          <a:latin typeface="Arial" pitchFamily="34" charset="0"/>
                          <a:cs typeface="Arial" pitchFamily="34" charset="0"/>
                        </a:rPr>
                        <a:t>Status</a:t>
                      </a:r>
                      <a:endParaRPr lang="en-US" sz="1600" dirty="0">
                        <a:latin typeface="Arial" pitchFamily="34" charset="0"/>
                        <a:cs typeface="Arial" pitchFamily="34" charset="0"/>
                      </a:endParaRPr>
                    </a:p>
                  </a:txBody>
                  <a:tcPr/>
                </a:tc>
              </a:tr>
              <a:tr h="347472">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accent1">
                              <a:lumMod val="75000"/>
                            </a:schemeClr>
                          </a:solidFill>
                          <a:latin typeface="Arial" pitchFamily="34" charset="0"/>
                          <a:cs typeface="Arial" pitchFamily="34" charset="0"/>
                        </a:rPr>
                        <a:t>Engage our existing membership</a:t>
                      </a:r>
                    </a:p>
                  </a:txBody>
                  <a:tcPr anchor="ctr">
                    <a:lnB w="12700" cap="flat" cmpd="sng" algn="ctr">
                      <a:solidFill>
                        <a:srgbClr val="002060"/>
                      </a:solidFill>
                      <a:prstDash val="solid"/>
                      <a:round/>
                      <a:headEnd type="none" w="med" len="med"/>
                      <a:tailEnd type="none" w="med" len="med"/>
                    </a:lnB>
                  </a:tcPr>
                </a:tc>
                <a:tc>
                  <a:txBody>
                    <a:bodyPr/>
                    <a:lstStyle/>
                    <a:p>
                      <a:pPr marL="109728" indent="-109728">
                        <a:spcAft>
                          <a:spcPts val="600"/>
                        </a:spcAft>
                        <a:buFont typeface="Wingdings" pitchFamily="2" charset="2"/>
                        <a:buChar char="§"/>
                      </a:pPr>
                      <a:r>
                        <a:rPr kumimoji="0" lang="en-US" sz="1400" b="0" kern="1200" dirty="0" smtClean="0">
                          <a:solidFill>
                            <a:schemeClr val="dk1"/>
                          </a:solidFill>
                          <a:latin typeface="Arial" pitchFamily="34" charset="0"/>
                          <a:ea typeface="+mn-ea"/>
                          <a:cs typeface="Arial" pitchFamily="34" charset="0"/>
                        </a:rPr>
                        <a:t>Publish 3 newsletters annually</a:t>
                      </a:r>
                    </a:p>
                  </a:txBody>
                  <a:tcPr anchor="ctr"/>
                </a:tc>
                <a:tc>
                  <a:txBody>
                    <a:bodyPr/>
                    <a:lstStyle/>
                    <a:p>
                      <a:endParaRPr lang="en-US" sz="1400" dirty="0">
                        <a:latin typeface="Arial" pitchFamily="34" charset="0"/>
                        <a:cs typeface="Arial" pitchFamily="34" charset="0"/>
                      </a:endParaRPr>
                    </a:p>
                  </a:txBody>
                  <a:tcPr>
                    <a:lnB w="12700" cap="flat" cmpd="sng" algn="ctr">
                      <a:solidFill>
                        <a:schemeClr val="bg1"/>
                      </a:solidFill>
                      <a:prstDash val="solid"/>
                      <a:round/>
                      <a:headEnd type="none" w="med" len="med"/>
                      <a:tailEnd type="none" w="med" len="med"/>
                    </a:lnB>
                  </a:tcPr>
                </a:tc>
              </a:tr>
              <a:tr h="323088">
                <a:tc vMerge="1">
                  <a:txBody>
                    <a:bodyPr/>
                    <a:lstStyle/>
                    <a:p>
                      <a:endParaRPr lang="en-US"/>
                    </a:p>
                  </a:txBody>
                  <a:tcPr/>
                </a:tc>
                <a:tc>
                  <a:txBody>
                    <a:bodyPr/>
                    <a:lstStyle/>
                    <a:p>
                      <a:pPr marL="109728" indent="-109728">
                        <a:spcAft>
                          <a:spcPts val="600"/>
                        </a:spcAft>
                        <a:buFont typeface="Wingdings" pitchFamily="2" charset="2"/>
                        <a:buChar char="§"/>
                      </a:pPr>
                      <a:r>
                        <a:rPr kumimoji="0" lang="en-US" sz="1400" b="0" kern="1200" dirty="0" smtClean="0">
                          <a:solidFill>
                            <a:schemeClr val="dk1"/>
                          </a:solidFill>
                          <a:latin typeface="Arial" pitchFamily="34" charset="0"/>
                          <a:ea typeface="+mn-ea"/>
                          <a:cs typeface="Arial" pitchFamily="34" charset="0"/>
                        </a:rPr>
                        <a:t>Create a social media channel to enhance interaction</a:t>
                      </a:r>
                    </a:p>
                  </a:txBody>
                  <a:tcPr anchor="ctr"/>
                </a:tc>
                <a:tc>
                  <a:txBody>
                    <a:bodyPr/>
                    <a:lstStyle/>
                    <a:p>
                      <a:endParaRPr lang="en-US" dirty="0">
                        <a:latin typeface="Arial" pitchFamily="34" charset="0"/>
                        <a:cs typeface="Arial" pitchFamily="34" charset="0"/>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490728">
                <a:tc vMerge="1">
                  <a:txBody>
                    <a:bodyPr/>
                    <a:lstStyle/>
                    <a:p>
                      <a:endParaRPr lang="en-US"/>
                    </a:p>
                  </a:txBody>
                  <a:tcPr/>
                </a:tc>
                <a:tc>
                  <a:txBody>
                    <a:bodyPr/>
                    <a:lstStyle/>
                    <a:p>
                      <a:pPr marL="109728" indent="-109728">
                        <a:spcAft>
                          <a:spcPts val="600"/>
                        </a:spcAft>
                        <a:buFont typeface="Wingdings" pitchFamily="2" charset="2"/>
                        <a:buChar char="§"/>
                      </a:pPr>
                      <a:r>
                        <a:rPr kumimoji="0" lang="en-US" sz="1400" b="0" kern="1200" dirty="0" smtClean="0">
                          <a:solidFill>
                            <a:schemeClr val="dk1"/>
                          </a:solidFill>
                          <a:latin typeface="Arial" pitchFamily="34" charset="0"/>
                          <a:ea typeface="+mn-ea"/>
                          <a:cs typeface="Arial" pitchFamily="34" charset="0"/>
                        </a:rPr>
                        <a:t>Organize periodic meetings (virtual and in-person) to discuss MD related issues</a:t>
                      </a:r>
                    </a:p>
                  </a:txBody>
                  <a:tcPr anchor="ctr"/>
                </a:tc>
                <a:tc>
                  <a:txBody>
                    <a:bodyPr/>
                    <a:lstStyle/>
                    <a:p>
                      <a:endParaRPr lang="en-US" dirty="0">
                        <a:latin typeface="Arial" pitchFamily="34" charset="0"/>
                        <a:cs typeface="Arial" pitchFamily="34" charset="0"/>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53568">
                <a:tc vMerge="1">
                  <a:txBody>
                    <a:bodyPr/>
                    <a:lstStyle/>
                    <a:p>
                      <a:endParaRPr lang="en-US"/>
                    </a:p>
                  </a:txBody>
                  <a:tcPr/>
                </a:tc>
                <a:tc>
                  <a:txBody>
                    <a:bodyPr/>
                    <a:lstStyle/>
                    <a:p>
                      <a:pPr marL="109728" marR="0" indent="-109728" algn="l" defTabSz="914400" rtl="0" eaLnBrk="1" fontAlgn="auto" latinLnBrk="0" hangingPunct="1">
                        <a:lnSpc>
                          <a:spcPct val="100000"/>
                        </a:lnSpc>
                        <a:spcBef>
                          <a:spcPts val="0"/>
                        </a:spcBef>
                        <a:spcAft>
                          <a:spcPts val="600"/>
                        </a:spcAft>
                        <a:buClrTx/>
                        <a:buSzTx/>
                        <a:buFont typeface="Wingdings" pitchFamily="2" charset="2"/>
                        <a:buChar char="§"/>
                        <a:tabLst/>
                        <a:defRPr/>
                      </a:pPr>
                      <a:r>
                        <a:rPr kumimoji="0" lang="en-US" sz="1400" b="0" kern="1200" dirty="0" smtClean="0">
                          <a:solidFill>
                            <a:schemeClr val="dk1"/>
                          </a:solidFill>
                          <a:latin typeface="Arial" pitchFamily="34" charset="0"/>
                          <a:ea typeface="+mn-ea"/>
                          <a:cs typeface="Arial" pitchFamily="34" charset="0"/>
                        </a:rPr>
                        <a:t>Selectively engage regional ASME chapters</a:t>
                      </a:r>
                    </a:p>
                  </a:txBody>
                  <a:tcPr anchor="ctr">
                    <a:lnB w="12700" cap="flat" cmpd="sng" algn="ctr">
                      <a:solidFill>
                        <a:srgbClr val="002060"/>
                      </a:solidFill>
                      <a:prstDash val="solid"/>
                      <a:round/>
                      <a:headEnd type="none" w="med" len="med"/>
                      <a:tailEnd type="none" w="med" len="med"/>
                    </a:lnB>
                  </a:tcPr>
                </a:tc>
                <a:tc>
                  <a:txBody>
                    <a:bodyPr/>
                    <a:lstStyle/>
                    <a:p>
                      <a:endParaRPr lang="en-US" dirty="0">
                        <a:latin typeface="Arial" pitchFamily="34" charset="0"/>
                        <a:cs typeface="Arial" pitchFamily="34" charset="0"/>
                      </a:endParaRPr>
                    </a:p>
                  </a:txBody>
                  <a:tcPr>
                    <a:lnT w="12700" cap="flat" cmpd="sng" algn="ctr">
                      <a:solidFill>
                        <a:schemeClr val="bg1"/>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accent1">
                              <a:lumMod val="75000"/>
                            </a:schemeClr>
                          </a:solidFill>
                          <a:latin typeface="Arial" pitchFamily="34" charset="0"/>
                          <a:cs typeface="Arial" pitchFamily="34" charset="0"/>
                        </a:rPr>
                        <a:t>Promote awareness of the MD</a:t>
                      </a:r>
                    </a:p>
                  </a:txBody>
                  <a:tcPr anchor="ct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tc>
                  <a:txBody>
                    <a:bodyPr/>
                    <a:lstStyle/>
                    <a:p>
                      <a:pPr marL="109728" indent="-109728">
                        <a:spcAft>
                          <a:spcPts val="600"/>
                        </a:spcAft>
                        <a:buFont typeface="Wingdings" pitchFamily="2" charset="2"/>
                        <a:buChar char="§"/>
                      </a:pPr>
                      <a:r>
                        <a:rPr kumimoji="0" lang="en-US" sz="1400" b="0" kern="1200" dirty="0" smtClean="0">
                          <a:solidFill>
                            <a:schemeClr val="dk1"/>
                          </a:solidFill>
                          <a:latin typeface="Arial" pitchFamily="34" charset="0"/>
                          <a:ea typeface="+mn-ea"/>
                          <a:cs typeface="Arial" pitchFamily="34" charset="0"/>
                        </a:rPr>
                        <a:t>Selective and periodic outreach to  engineering management programs to attract students</a:t>
                      </a:r>
                    </a:p>
                  </a:txBody>
                  <a:tcPr anchor="ct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tc>
                  <a:txBody>
                    <a:bodyPr/>
                    <a:lstStyle/>
                    <a:p>
                      <a:endParaRPr lang="en-US" dirty="0">
                        <a:latin typeface="Arial" pitchFamily="34" charset="0"/>
                        <a:cs typeface="Arial" pitchFamily="34" charset="0"/>
                      </a:endParaRPr>
                    </a:p>
                  </a:txBody>
                  <a:tcP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tr>
              <a:tr h="347472">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accent1">
                              <a:lumMod val="75000"/>
                            </a:schemeClr>
                          </a:solidFill>
                          <a:latin typeface="Arial" pitchFamily="34" charset="0"/>
                          <a:cs typeface="Arial" pitchFamily="34" charset="0"/>
                        </a:rPr>
                        <a:t>Share leading engineering management practices / experiences</a:t>
                      </a:r>
                    </a:p>
                  </a:txBody>
                  <a:tcPr anchor="ctr">
                    <a:lnT w="12700" cap="flat" cmpd="sng" algn="ctr">
                      <a:solidFill>
                        <a:srgbClr val="002060"/>
                      </a:solidFill>
                      <a:prstDash val="solid"/>
                      <a:round/>
                      <a:headEnd type="none" w="med" len="med"/>
                      <a:tailEnd type="none" w="med" len="med"/>
                    </a:lnT>
                    <a:lnB w="12700" cap="flat" cmpd="sng" algn="ctr">
                      <a:solidFill>
                        <a:schemeClr val="tx2">
                          <a:lumMod val="75000"/>
                        </a:schemeClr>
                      </a:solidFill>
                      <a:prstDash val="solid"/>
                      <a:round/>
                      <a:headEnd type="none" w="med" len="med"/>
                      <a:tailEnd type="none" w="med" len="med"/>
                    </a:lnB>
                  </a:tcPr>
                </a:tc>
                <a:tc>
                  <a:txBody>
                    <a:bodyPr/>
                    <a:lstStyle/>
                    <a:p>
                      <a:pPr marL="109728" indent="-109728">
                        <a:spcAft>
                          <a:spcPts val="600"/>
                        </a:spcAft>
                        <a:buFont typeface="Wingdings" pitchFamily="2" charset="2"/>
                        <a:buChar char="§"/>
                      </a:pPr>
                      <a:r>
                        <a:rPr kumimoji="0" lang="en-US" sz="1400" b="0" kern="1200" dirty="0" smtClean="0">
                          <a:solidFill>
                            <a:schemeClr val="dk1"/>
                          </a:solidFill>
                          <a:latin typeface="Arial" pitchFamily="34" charset="0"/>
                          <a:ea typeface="+mn-ea"/>
                          <a:cs typeface="Arial" pitchFamily="34" charset="0"/>
                        </a:rPr>
                        <a:t>Publish article in ASME magazine in early 2013</a:t>
                      </a:r>
                    </a:p>
                  </a:txBody>
                  <a:tcPr anchor="ctr">
                    <a:lnT w="12700" cap="flat" cmpd="sng" algn="ctr">
                      <a:solidFill>
                        <a:srgbClr val="002060"/>
                      </a:solidFill>
                      <a:prstDash val="solid"/>
                      <a:round/>
                      <a:headEnd type="none" w="med" len="med"/>
                      <a:tailEnd type="none" w="med" len="med"/>
                    </a:lnT>
                  </a:tcPr>
                </a:tc>
                <a:tc>
                  <a:txBody>
                    <a:bodyPr/>
                    <a:lstStyle/>
                    <a:p>
                      <a:endParaRPr lang="en-US" sz="1400" b="0" dirty="0">
                        <a:latin typeface="Arial" pitchFamily="34" charset="0"/>
                        <a:cs typeface="Arial" pitchFamily="34" charset="0"/>
                      </a:endParaRPr>
                    </a:p>
                  </a:txBody>
                  <a:tcPr>
                    <a:lnT w="12700" cap="flat" cmpd="sng" algn="ctr">
                      <a:solidFill>
                        <a:srgbClr val="002060"/>
                      </a:solidFill>
                      <a:prstDash val="solid"/>
                      <a:round/>
                      <a:headEnd type="none" w="med" len="med"/>
                      <a:tailEnd type="none" w="med" len="med"/>
                    </a:lnT>
                  </a:tcPr>
                </a:tc>
              </a:tr>
              <a:tr h="518160">
                <a:tc vMerge="1">
                  <a:txBody>
                    <a:bodyPr/>
                    <a:lstStyle/>
                    <a:p>
                      <a:endParaRPr lang="en-US"/>
                    </a:p>
                  </a:txBody>
                  <a:tcPr/>
                </a:tc>
                <a:tc>
                  <a:txBody>
                    <a:bodyPr/>
                    <a:lstStyle/>
                    <a:p>
                      <a:pPr marL="109728" indent="-109728">
                        <a:spcAft>
                          <a:spcPts val="600"/>
                        </a:spcAft>
                        <a:buFont typeface="Wingdings" pitchFamily="2" charset="2"/>
                        <a:buChar char="§"/>
                      </a:pPr>
                      <a:r>
                        <a:rPr kumimoji="0" lang="en-US" sz="1400" b="0" kern="1200" dirty="0" smtClean="0">
                          <a:solidFill>
                            <a:schemeClr val="dk1"/>
                          </a:solidFill>
                          <a:latin typeface="Arial" pitchFamily="34" charset="0"/>
                          <a:ea typeface="+mn-ea"/>
                          <a:cs typeface="Arial" pitchFamily="34" charset="0"/>
                        </a:rPr>
                        <a:t>Jointly explore opportunities to create videos on leading practices with other divisions of ASME</a:t>
                      </a:r>
                    </a:p>
                  </a:txBody>
                  <a:tcPr anchor="ctr"/>
                </a:tc>
                <a:tc>
                  <a:txBody>
                    <a:bodyPr/>
                    <a:lstStyle/>
                    <a:p>
                      <a:endParaRPr lang="en-US" dirty="0">
                        <a:latin typeface="Arial" pitchFamily="34" charset="0"/>
                        <a:cs typeface="Arial" pitchFamily="34" charset="0"/>
                      </a:endParaRPr>
                    </a:p>
                  </a:txBody>
                  <a:tcPr/>
                </a:tc>
              </a:tr>
              <a:tr h="487680">
                <a:tc vMerge="1">
                  <a:txBody>
                    <a:bodyPr/>
                    <a:lstStyle/>
                    <a:p>
                      <a:endParaRPr lang="en-US"/>
                    </a:p>
                  </a:txBody>
                  <a:tcPr/>
                </a:tc>
                <a:tc>
                  <a:txBody>
                    <a:bodyPr/>
                    <a:lstStyle/>
                    <a:p>
                      <a:pPr marL="109728" marR="0" indent="-109728" algn="l" defTabSz="914400" rtl="0" eaLnBrk="1" fontAlgn="auto" latinLnBrk="0" hangingPunct="1">
                        <a:lnSpc>
                          <a:spcPct val="100000"/>
                        </a:lnSpc>
                        <a:spcBef>
                          <a:spcPts val="0"/>
                        </a:spcBef>
                        <a:spcAft>
                          <a:spcPts val="600"/>
                        </a:spcAft>
                        <a:buClrTx/>
                        <a:buSzTx/>
                        <a:buFont typeface="Wingdings" pitchFamily="2" charset="2"/>
                        <a:buChar char="§"/>
                        <a:tabLst/>
                        <a:defRPr/>
                      </a:pPr>
                      <a:r>
                        <a:rPr kumimoji="0" lang="en-US" sz="1400" b="0" kern="1200" dirty="0" smtClean="0">
                          <a:solidFill>
                            <a:schemeClr val="dk1"/>
                          </a:solidFill>
                          <a:latin typeface="Arial" pitchFamily="34" charset="0"/>
                          <a:ea typeface="+mn-ea"/>
                          <a:cs typeface="Arial" pitchFamily="34" charset="0"/>
                        </a:rPr>
                        <a:t>Jointly explore opportunities to hold training classes with ASEM</a:t>
                      </a:r>
                    </a:p>
                  </a:txBody>
                  <a:tcPr anchor="ctr">
                    <a:lnB w="12700" cap="flat" cmpd="sng" algn="ctr">
                      <a:solidFill>
                        <a:schemeClr val="tx2">
                          <a:lumMod val="75000"/>
                        </a:schemeClr>
                      </a:solidFill>
                      <a:prstDash val="solid"/>
                      <a:round/>
                      <a:headEnd type="none" w="med" len="med"/>
                      <a:tailEnd type="none" w="med" len="med"/>
                    </a:lnB>
                  </a:tcPr>
                </a:tc>
                <a:tc>
                  <a:txBody>
                    <a:bodyPr/>
                    <a:lstStyle/>
                    <a:p>
                      <a:endParaRPr lang="en-US" dirty="0">
                        <a:latin typeface="Arial" pitchFamily="34" charset="0"/>
                        <a:cs typeface="Arial" pitchFamily="34" charset="0"/>
                      </a:endParaRPr>
                    </a:p>
                  </a:txBody>
                  <a:tcPr>
                    <a:lnB w="12700" cap="flat" cmpd="sng" algn="ctr">
                      <a:solidFill>
                        <a:schemeClr val="tx2">
                          <a:lumMod val="75000"/>
                        </a:schemeClr>
                      </a:solidFill>
                      <a:prstDash val="solid"/>
                      <a:round/>
                      <a:headEnd type="none" w="med" len="med"/>
                      <a:tailEnd type="none" w="med" len="med"/>
                    </a:lnB>
                  </a:tcPr>
                </a:tc>
              </a:tr>
              <a:tr h="52120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accent1">
                              <a:lumMod val="75000"/>
                            </a:schemeClr>
                          </a:solidFill>
                          <a:latin typeface="Arial" pitchFamily="34" charset="0"/>
                          <a:cs typeface="Arial" pitchFamily="34" charset="0"/>
                        </a:rPr>
                        <a:t>Identify next generation of leadership</a:t>
                      </a:r>
                    </a:p>
                  </a:txBody>
                  <a:tcPr anchor="ctr">
                    <a:lnL w="12700" cmpd="sng">
                      <a:noFill/>
                    </a:lnL>
                    <a:lnR w="12700" cmpd="sng">
                      <a:noFill/>
                    </a:lnR>
                    <a:lnT w="12700" cap="flat" cmpd="sng" algn="ctr">
                      <a:solidFill>
                        <a:schemeClr val="tx2">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109728" marR="0" indent="-109728" algn="l" defTabSz="914400" rtl="0" eaLnBrk="1" fontAlgn="auto" latinLnBrk="0" hangingPunct="1">
                        <a:lnSpc>
                          <a:spcPct val="100000"/>
                        </a:lnSpc>
                        <a:spcBef>
                          <a:spcPts val="0"/>
                        </a:spcBef>
                        <a:spcAft>
                          <a:spcPts val="600"/>
                        </a:spcAft>
                        <a:buClrTx/>
                        <a:buSzTx/>
                        <a:buFont typeface="Wingdings" pitchFamily="2" charset="2"/>
                        <a:buChar char="§"/>
                        <a:tabLst/>
                        <a:defRPr/>
                      </a:pPr>
                      <a:r>
                        <a:rPr kumimoji="0" lang="en-US" sz="1400" b="0" kern="1200" dirty="0" smtClean="0">
                          <a:solidFill>
                            <a:schemeClr val="dk1"/>
                          </a:solidFill>
                          <a:latin typeface="Arial" pitchFamily="34" charset="0"/>
                          <a:ea typeface="+mn-ea"/>
                          <a:cs typeface="Arial" pitchFamily="34" charset="0"/>
                        </a:rPr>
                        <a:t>Conduct</a:t>
                      </a:r>
                      <a:r>
                        <a:rPr kumimoji="0" lang="en-US" sz="1400" b="0" kern="1200" baseline="0" dirty="0" smtClean="0">
                          <a:solidFill>
                            <a:schemeClr val="dk1"/>
                          </a:solidFill>
                          <a:latin typeface="Arial" pitchFamily="34" charset="0"/>
                          <a:ea typeface="+mn-ea"/>
                          <a:cs typeface="Arial" pitchFamily="34" charset="0"/>
                        </a:rPr>
                        <a:t> electoral process and facilitate transition to next leadership team</a:t>
                      </a:r>
                      <a:endParaRPr kumimoji="0" lang="en-US" sz="1400" b="0" kern="1200" dirty="0" smtClean="0">
                        <a:solidFill>
                          <a:schemeClr val="dk1"/>
                        </a:solidFill>
                        <a:latin typeface="Arial" pitchFamily="34" charset="0"/>
                        <a:ea typeface="+mn-ea"/>
                        <a:cs typeface="Arial" pitchFamily="34" charset="0"/>
                      </a:endParaRPr>
                    </a:p>
                  </a:txBody>
                  <a:tcPr anchor="ctr">
                    <a:lnL w="12700" cmpd="sng">
                      <a:noFill/>
                    </a:lnL>
                    <a:lnR w="12700" cmpd="sng">
                      <a:noFill/>
                    </a:lnR>
                    <a:lnT w="12700" cap="flat" cmpd="sng" algn="ctr">
                      <a:solidFill>
                        <a:schemeClr val="tx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US" dirty="0">
                        <a:latin typeface="Arial" pitchFamily="34" charset="0"/>
                        <a:cs typeface="Arial" pitchFamily="34" charset="0"/>
                      </a:endParaRPr>
                    </a:p>
                  </a:txBody>
                  <a:tcPr>
                    <a:lnL w="12700" cmpd="sng">
                      <a:noFill/>
                    </a:lnL>
                    <a:lnR w="12700" cmpd="sng">
                      <a:noFill/>
                    </a:lnR>
                    <a:lnT w="12700" cap="flat" cmpd="sng" algn="ctr">
                      <a:solidFill>
                        <a:schemeClr val="tx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tcPr>
                </a:tc>
              </a:tr>
            </a:tbl>
          </a:graphicData>
        </a:graphic>
      </p:graphicFrame>
      <p:sp>
        <p:nvSpPr>
          <p:cNvPr id="2" name="Title 1"/>
          <p:cNvSpPr>
            <a:spLocks noGrp="1"/>
          </p:cNvSpPr>
          <p:nvPr>
            <p:ph type="title"/>
          </p:nvPr>
        </p:nvSpPr>
        <p:spPr/>
        <p:txBody>
          <a:bodyPr anchor="t">
            <a:normAutofit/>
          </a:bodyPr>
          <a:lstStyle/>
          <a:p>
            <a:r>
              <a:rPr lang="en-US" sz="1800" b="1" dirty="0" smtClean="0">
                <a:latin typeface="Arial" pitchFamily="34" charset="0"/>
                <a:cs typeface="Arial" pitchFamily="34" charset="0"/>
              </a:rPr>
              <a:t>Status of Key MD objectives for FY2013</a:t>
            </a:r>
            <a:br>
              <a:rPr lang="en-US" sz="1800" b="1" dirty="0" smtClean="0">
                <a:latin typeface="Arial" pitchFamily="34" charset="0"/>
                <a:cs typeface="Arial" pitchFamily="34" charset="0"/>
              </a:rPr>
            </a:br>
            <a:r>
              <a:rPr lang="en-US" sz="1400" dirty="0" smtClean="0">
                <a:latin typeface="Arial" pitchFamily="34" charset="0"/>
                <a:cs typeface="Arial" pitchFamily="34" charset="0"/>
              </a:rPr>
              <a:t>The executive committee of the Management Division (MD) focused on 3 key objectives for  FY2013, pursued selected activities in alignment with these objectives and achieved mixed success</a:t>
            </a:r>
            <a:endParaRPr lang="en-US" sz="1800" b="1" dirty="0">
              <a:latin typeface="Arial" pitchFamily="34" charset="0"/>
              <a:cs typeface="Arial" pitchFamily="34" charset="0"/>
            </a:endParaRPr>
          </a:p>
        </p:txBody>
      </p:sp>
      <p:sp>
        <p:nvSpPr>
          <p:cNvPr id="37" name="TextBox 36"/>
          <p:cNvSpPr txBox="1"/>
          <p:nvPr/>
        </p:nvSpPr>
        <p:spPr>
          <a:xfrm>
            <a:off x="1611853" y="6505888"/>
            <a:ext cx="852757" cy="365760"/>
          </a:xfrm>
          <a:prstGeom prst="rect">
            <a:avLst/>
          </a:prstGeom>
          <a:noFill/>
        </p:spPr>
        <p:txBody>
          <a:bodyPr vert="horz" wrap="square" lIns="0" tIns="0" rIns="0" bIns="0" rtlCol="0">
            <a:noAutofit/>
          </a:bodyPr>
          <a:lstStyle/>
          <a:p>
            <a:r>
              <a:rPr lang="en-US" sz="900" dirty="0" smtClean="0">
                <a:latin typeface="+mj-lt"/>
              </a:rPr>
              <a:t>On track or completed</a:t>
            </a:r>
          </a:p>
        </p:txBody>
      </p:sp>
      <p:sp>
        <p:nvSpPr>
          <p:cNvPr id="38" name="TextBox 37"/>
          <p:cNvSpPr txBox="1"/>
          <p:nvPr/>
        </p:nvSpPr>
        <p:spPr>
          <a:xfrm>
            <a:off x="7448773" y="6519536"/>
            <a:ext cx="761317" cy="273350"/>
          </a:xfrm>
          <a:prstGeom prst="rect">
            <a:avLst/>
          </a:prstGeom>
          <a:noFill/>
        </p:spPr>
        <p:txBody>
          <a:bodyPr vert="horz" wrap="square" lIns="0" tIns="0" rIns="0" bIns="0" rtlCol="0">
            <a:noAutofit/>
          </a:bodyPr>
          <a:lstStyle/>
          <a:p>
            <a:r>
              <a:rPr lang="en-US" sz="900" dirty="0" smtClean="0">
                <a:latin typeface="+mj-lt"/>
              </a:rPr>
              <a:t>Did not start</a:t>
            </a:r>
          </a:p>
        </p:txBody>
      </p:sp>
      <p:sp>
        <p:nvSpPr>
          <p:cNvPr id="39" name="TextBox 38"/>
          <p:cNvSpPr txBox="1"/>
          <p:nvPr/>
        </p:nvSpPr>
        <p:spPr>
          <a:xfrm>
            <a:off x="5985733" y="6519536"/>
            <a:ext cx="1196209" cy="273350"/>
          </a:xfrm>
          <a:prstGeom prst="rect">
            <a:avLst/>
          </a:prstGeom>
          <a:noFill/>
        </p:spPr>
        <p:txBody>
          <a:bodyPr vert="horz" wrap="square" lIns="0" tIns="0" rIns="0" bIns="0" rtlCol="0">
            <a:noAutofit/>
          </a:bodyPr>
          <a:lstStyle/>
          <a:p>
            <a:r>
              <a:rPr lang="en-US" sz="900" dirty="0" smtClean="0">
                <a:latin typeface="+mj-lt"/>
              </a:rPr>
              <a:t>Needs significant improvement</a:t>
            </a:r>
          </a:p>
        </p:txBody>
      </p:sp>
      <p:sp>
        <p:nvSpPr>
          <p:cNvPr id="40" name="TextBox 39"/>
          <p:cNvSpPr txBox="1"/>
          <p:nvPr/>
        </p:nvSpPr>
        <p:spPr>
          <a:xfrm>
            <a:off x="4309333" y="6490648"/>
            <a:ext cx="1309957" cy="457200"/>
          </a:xfrm>
          <a:prstGeom prst="rect">
            <a:avLst/>
          </a:prstGeom>
          <a:noFill/>
        </p:spPr>
        <p:txBody>
          <a:bodyPr vert="horz" wrap="square" lIns="0" tIns="0" rIns="0" bIns="0" rtlCol="0">
            <a:noAutofit/>
          </a:bodyPr>
          <a:lstStyle/>
          <a:p>
            <a:r>
              <a:rPr lang="en-US" sz="900" dirty="0" smtClean="0">
                <a:latin typeface="+mj-lt"/>
              </a:rPr>
              <a:t>Moderate progress but room for improvement</a:t>
            </a:r>
          </a:p>
        </p:txBody>
      </p:sp>
      <p:sp>
        <p:nvSpPr>
          <p:cNvPr id="41" name="TextBox 40"/>
          <p:cNvSpPr txBox="1"/>
          <p:nvPr/>
        </p:nvSpPr>
        <p:spPr>
          <a:xfrm>
            <a:off x="2937733" y="6490648"/>
            <a:ext cx="898477" cy="273350"/>
          </a:xfrm>
          <a:prstGeom prst="rect">
            <a:avLst/>
          </a:prstGeom>
          <a:noFill/>
        </p:spPr>
        <p:txBody>
          <a:bodyPr vert="horz" wrap="square" lIns="0" tIns="0" rIns="0" bIns="0" rtlCol="0">
            <a:noAutofit/>
          </a:bodyPr>
          <a:lstStyle/>
          <a:p>
            <a:r>
              <a:rPr lang="en-US" sz="900" dirty="0" smtClean="0">
                <a:latin typeface="+mj-lt"/>
              </a:rPr>
              <a:t>Can be completed  with extra help</a:t>
            </a:r>
          </a:p>
        </p:txBody>
      </p:sp>
      <p:sp>
        <p:nvSpPr>
          <p:cNvPr id="42" name="Arc 7"/>
          <p:cNvSpPr>
            <a:spLocks/>
          </p:cNvSpPr>
          <p:nvPr/>
        </p:nvSpPr>
        <p:spPr bwMode="auto">
          <a:xfrm>
            <a:off x="2571973" y="6519536"/>
            <a:ext cx="228600" cy="228600"/>
          </a:xfrm>
          <a:custGeom>
            <a:avLst/>
            <a:gdLst>
              <a:gd name="T0" fmla="*/ 0 w 43200"/>
              <a:gd name="T1" fmla="*/ 0 h 43200"/>
              <a:gd name="T2" fmla="*/ 0 w 43200"/>
              <a:gd name="T3" fmla="*/ 0 h 43200"/>
              <a:gd name="T4" fmla="*/ 0 w 43200"/>
              <a:gd name="T5" fmla="*/ 0 h 43200"/>
              <a:gd name="T6" fmla="*/ 0 60000 65536"/>
              <a:gd name="T7" fmla="*/ 0 60000 65536"/>
              <a:gd name="T8" fmla="*/ 0 60000 65536"/>
              <a:gd name="T9" fmla="*/ 0 w 43200"/>
              <a:gd name="T10" fmla="*/ 0 h 43200"/>
              <a:gd name="T11" fmla="*/ 43200 w 43200"/>
              <a:gd name="T12" fmla="*/ 43200 h 43200"/>
            </a:gdLst>
            <a:ahLst/>
            <a:cxnLst>
              <a:cxn ang="T6">
                <a:pos x="T0" y="T1"/>
              </a:cxn>
              <a:cxn ang="T7">
                <a:pos x="T2" y="T3"/>
              </a:cxn>
              <a:cxn ang="T8">
                <a:pos x="T4" y="T5"/>
              </a:cxn>
            </a:cxnLst>
            <a:rect l="T9" t="T10" r="T11" b="T12"/>
            <a:pathLst>
              <a:path w="43200" h="43200" fill="none"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path>
              <a:path w="43200" h="43200" stroke="0"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lnTo>
                  <a:pt x="21600" y="21600"/>
                </a:lnTo>
                <a:close/>
              </a:path>
            </a:pathLst>
          </a:custGeom>
          <a:solidFill>
            <a:schemeClr val="tx2">
              <a:lumMod val="75000"/>
            </a:schemeClr>
          </a:solidFill>
          <a:ln w="12700">
            <a:solidFill>
              <a:schemeClr val="tx2">
                <a:lumMod val="75000"/>
              </a:schemeClr>
            </a:solidFill>
            <a:round/>
            <a:headEnd/>
            <a:tailEnd/>
          </a:ln>
        </p:spPr>
        <p:txBody>
          <a:bodyPr wrap="none" anchor="ctr"/>
          <a:lstStyle/>
          <a:p>
            <a:endParaRPr lang="en-US"/>
          </a:p>
        </p:txBody>
      </p:sp>
      <p:sp>
        <p:nvSpPr>
          <p:cNvPr id="43" name="Oval 4"/>
          <p:cNvSpPr>
            <a:spLocks noChangeArrowheads="1"/>
          </p:cNvSpPr>
          <p:nvPr/>
        </p:nvSpPr>
        <p:spPr bwMode="auto">
          <a:xfrm>
            <a:off x="1143000" y="6519536"/>
            <a:ext cx="228600" cy="228600"/>
          </a:xfrm>
          <a:prstGeom prst="ellipse">
            <a:avLst/>
          </a:prstGeom>
          <a:solidFill>
            <a:schemeClr val="tx2">
              <a:lumMod val="75000"/>
            </a:schemeClr>
          </a:solidFill>
          <a:ln w="9525">
            <a:solidFill>
              <a:schemeClr val="tx2">
                <a:lumMod val="75000"/>
              </a:schemeClr>
            </a:solidFill>
            <a:round/>
            <a:headEnd/>
            <a:tailEnd/>
          </a:ln>
        </p:spPr>
        <p:txBody>
          <a:bodyPr wrap="none" anchor="ctr"/>
          <a:lstStyle/>
          <a:p>
            <a:pPr eaLnBrk="0" hangingPunct="0"/>
            <a:endParaRPr lang="en-US" sz="2000">
              <a:latin typeface="Trebuchet MS" pitchFamily="34" charset="0"/>
            </a:endParaRPr>
          </a:p>
        </p:txBody>
      </p:sp>
      <p:grpSp>
        <p:nvGrpSpPr>
          <p:cNvPr id="44" name="Group 49"/>
          <p:cNvGrpSpPr/>
          <p:nvPr/>
        </p:nvGrpSpPr>
        <p:grpSpPr>
          <a:xfrm>
            <a:off x="5619973" y="6522604"/>
            <a:ext cx="228600" cy="228600"/>
            <a:chOff x="5762045" y="5958519"/>
            <a:chExt cx="294062" cy="293853"/>
          </a:xfrm>
          <a:solidFill>
            <a:schemeClr val="tx2">
              <a:lumMod val="75000"/>
            </a:schemeClr>
          </a:solidFill>
        </p:grpSpPr>
        <p:sp>
          <p:nvSpPr>
            <p:cNvPr id="45" name="Oval 44"/>
            <p:cNvSpPr>
              <a:spLocks noChangeArrowheads="1"/>
            </p:cNvSpPr>
            <p:nvPr/>
          </p:nvSpPr>
          <p:spPr bwMode="auto">
            <a:xfrm>
              <a:off x="5762045" y="5958519"/>
              <a:ext cx="294060" cy="293853"/>
            </a:xfrm>
            <a:prstGeom prst="ellipse">
              <a:avLst/>
            </a:prstGeom>
            <a:noFill/>
            <a:ln w="9525">
              <a:solidFill>
                <a:schemeClr val="tx2">
                  <a:lumMod val="75000"/>
                </a:schemeClr>
              </a:solidFill>
              <a:round/>
              <a:headEnd/>
              <a:tailEnd/>
            </a:ln>
          </p:spPr>
          <p:txBody>
            <a:bodyPr wrap="none" anchor="ctr"/>
            <a:lstStyle/>
            <a:p>
              <a:pPr eaLnBrk="0" hangingPunct="0"/>
              <a:endParaRPr lang="en-US" sz="2000">
                <a:latin typeface="Trebuchet MS" pitchFamily="34" charset="0"/>
              </a:endParaRPr>
            </a:p>
          </p:txBody>
        </p:sp>
        <p:sp>
          <p:nvSpPr>
            <p:cNvPr id="46" name="Arc 13"/>
            <p:cNvSpPr>
              <a:spLocks/>
            </p:cNvSpPr>
            <p:nvPr/>
          </p:nvSpPr>
          <p:spPr bwMode="auto">
            <a:xfrm>
              <a:off x="5909076" y="5961713"/>
              <a:ext cx="147031" cy="146927"/>
            </a:xfrm>
            <a:custGeom>
              <a:avLst/>
              <a:gdLst>
                <a:gd name="T0" fmla="*/ 0 w 21598"/>
                <a:gd name="T1" fmla="*/ 0 h 21600"/>
                <a:gd name="T2" fmla="*/ 0 w 21598"/>
                <a:gd name="T3" fmla="*/ 0 h 21600"/>
                <a:gd name="T4" fmla="*/ 0 w 21598"/>
                <a:gd name="T5" fmla="*/ 0 h 21600"/>
                <a:gd name="T6" fmla="*/ 0 60000 65536"/>
                <a:gd name="T7" fmla="*/ 0 60000 65536"/>
                <a:gd name="T8" fmla="*/ 0 60000 65536"/>
                <a:gd name="T9" fmla="*/ 0 w 21598"/>
                <a:gd name="T10" fmla="*/ 0 h 21600"/>
                <a:gd name="T11" fmla="*/ 21598 w 21598"/>
                <a:gd name="T12" fmla="*/ 21600 h 21600"/>
              </a:gdLst>
              <a:ahLst/>
              <a:cxnLst>
                <a:cxn ang="T6">
                  <a:pos x="T0" y="T1"/>
                </a:cxn>
                <a:cxn ang="T7">
                  <a:pos x="T2" y="T3"/>
                </a:cxn>
                <a:cxn ang="T8">
                  <a:pos x="T4" y="T5"/>
                </a:cxn>
              </a:cxnLst>
              <a:rect l="T9" t="T10" r="T11" b="T12"/>
              <a:pathLst>
                <a:path w="21598" h="21600" fill="none" extrusionOk="0">
                  <a:moveTo>
                    <a:pt x="-1" y="0"/>
                  </a:moveTo>
                  <a:cubicBezTo>
                    <a:pt x="11806" y="0"/>
                    <a:pt x="21425" y="9479"/>
                    <a:pt x="21597" y="21285"/>
                  </a:cubicBezTo>
                </a:path>
                <a:path w="21598" h="21600" stroke="0" extrusionOk="0">
                  <a:moveTo>
                    <a:pt x="-1" y="0"/>
                  </a:moveTo>
                  <a:cubicBezTo>
                    <a:pt x="11806" y="0"/>
                    <a:pt x="21425" y="9479"/>
                    <a:pt x="21597" y="21285"/>
                  </a:cubicBezTo>
                  <a:lnTo>
                    <a:pt x="0" y="21600"/>
                  </a:lnTo>
                  <a:close/>
                </a:path>
              </a:pathLst>
            </a:custGeom>
            <a:grpFill/>
            <a:ln w="12700">
              <a:solidFill>
                <a:schemeClr val="tx2">
                  <a:lumMod val="75000"/>
                </a:schemeClr>
              </a:solidFill>
              <a:round/>
              <a:headEnd/>
              <a:tailEnd/>
            </a:ln>
          </p:spPr>
          <p:txBody>
            <a:bodyPr wrap="none" anchor="ctr"/>
            <a:lstStyle/>
            <a:p>
              <a:endParaRPr lang="en-US" sz="2000"/>
            </a:p>
          </p:txBody>
        </p:sp>
      </p:grpSp>
      <p:grpSp>
        <p:nvGrpSpPr>
          <p:cNvPr id="48" name="Group 46"/>
          <p:cNvGrpSpPr/>
          <p:nvPr/>
        </p:nvGrpSpPr>
        <p:grpSpPr>
          <a:xfrm>
            <a:off x="3891506" y="6519536"/>
            <a:ext cx="228600" cy="228600"/>
            <a:chOff x="4335782" y="5958519"/>
            <a:chExt cx="307156" cy="293853"/>
          </a:xfrm>
        </p:grpSpPr>
        <p:sp>
          <p:nvSpPr>
            <p:cNvPr id="49" name="Oval 48"/>
            <p:cNvSpPr>
              <a:spLocks noChangeArrowheads="1"/>
            </p:cNvSpPr>
            <p:nvPr/>
          </p:nvSpPr>
          <p:spPr bwMode="auto">
            <a:xfrm>
              <a:off x="4335782" y="5958519"/>
              <a:ext cx="307156" cy="293853"/>
            </a:xfrm>
            <a:prstGeom prst="ellipse">
              <a:avLst/>
            </a:prstGeom>
            <a:solidFill>
              <a:schemeClr val="bg1"/>
            </a:solidFill>
            <a:ln w="9525">
              <a:solidFill>
                <a:schemeClr val="tx2">
                  <a:lumMod val="75000"/>
                </a:schemeClr>
              </a:solidFill>
              <a:round/>
              <a:headEnd/>
              <a:tailEnd/>
            </a:ln>
          </p:spPr>
          <p:txBody>
            <a:bodyPr wrap="none" anchor="ctr"/>
            <a:lstStyle/>
            <a:p>
              <a:pPr eaLnBrk="0" hangingPunct="0"/>
              <a:endParaRPr lang="en-US" sz="2000">
                <a:latin typeface="Trebuchet MS" pitchFamily="34" charset="0"/>
              </a:endParaRPr>
            </a:p>
          </p:txBody>
        </p:sp>
        <p:sp>
          <p:nvSpPr>
            <p:cNvPr id="50" name="Arc 10"/>
            <p:cNvSpPr>
              <a:spLocks/>
            </p:cNvSpPr>
            <p:nvPr/>
          </p:nvSpPr>
          <p:spPr bwMode="auto">
            <a:xfrm>
              <a:off x="4489358" y="5963309"/>
              <a:ext cx="153579" cy="284270"/>
            </a:xfrm>
            <a:custGeom>
              <a:avLst/>
              <a:gdLst>
                <a:gd name="T0" fmla="*/ 0 w 21600"/>
                <a:gd name="T1" fmla="*/ 0 h 43195"/>
                <a:gd name="T2" fmla="*/ 0 w 21600"/>
                <a:gd name="T3" fmla="*/ 0 h 43195"/>
                <a:gd name="T4" fmla="*/ 0 w 21600"/>
                <a:gd name="T5" fmla="*/ 0 h 43195"/>
                <a:gd name="T6" fmla="*/ 0 60000 65536"/>
                <a:gd name="T7" fmla="*/ 0 60000 65536"/>
                <a:gd name="T8" fmla="*/ 0 60000 65536"/>
                <a:gd name="T9" fmla="*/ 0 w 21600"/>
                <a:gd name="T10" fmla="*/ 0 h 43195"/>
                <a:gd name="T11" fmla="*/ 21600 w 21600"/>
                <a:gd name="T12" fmla="*/ 43195 h 43195"/>
              </a:gdLst>
              <a:ahLst/>
              <a:cxnLst>
                <a:cxn ang="T6">
                  <a:pos x="T0" y="T1"/>
                </a:cxn>
                <a:cxn ang="T7">
                  <a:pos x="T2" y="T3"/>
                </a:cxn>
                <a:cxn ang="T8">
                  <a:pos x="T4" y="T5"/>
                </a:cxn>
              </a:cxnLst>
              <a:rect l="T9" t="T10" r="T11" b="T12"/>
              <a:pathLst>
                <a:path w="21600" h="43195" fill="none" extrusionOk="0">
                  <a:moveTo>
                    <a:pt x="469" y="0"/>
                  </a:moveTo>
                  <a:cubicBezTo>
                    <a:pt x="12213" y="255"/>
                    <a:pt x="21600" y="9848"/>
                    <a:pt x="21600" y="21595"/>
                  </a:cubicBezTo>
                  <a:cubicBezTo>
                    <a:pt x="21600" y="33524"/>
                    <a:pt x="11929" y="43194"/>
                    <a:pt x="0" y="43195"/>
                  </a:cubicBezTo>
                </a:path>
                <a:path w="21600" h="43195" stroke="0" extrusionOk="0">
                  <a:moveTo>
                    <a:pt x="469" y="0"/>
                  </a:moveTo>
                  <a:cubicBezTo>
                    <a:pt x="12213" y="255"/>
                    <a:pt x="21600" y="9848"/>
                    <a:pt x="21600" y="21595"/>
                  </a:cubicBezTo>
                  <a:cubicBezTo>
                    <a:pt x="21600" y="33524"/>
                    <a:pt x="11929" y="43194"/>
                    <a:pt x="0" y="43195"/>
                  </a:cubicBezTo>
                  <a:lnTo>
                    <a:pt x="0" y="21595"/>
                  </a:lnTo>
                  <a:close/>
                </a:path>
              </a:pathLst>
            </a:custGeom>
            <a:solidFill>
              <a:schemeClr val="tx2">
                <a:lumMod val="75000"/>
              </a:schemeClr>
            </a:solidFill>
            <a:ln w="12700">
              <a:solidFill>
                <a:schemeClr val="tx2">
                  <a:lumMod val="75000"/>
                </a:schemeClr>
              </a:solidFill>
              <a:round/>
              <a:headEnd/>
              <a:tailEnd/>
            </a:ln>
          </p:spPr>
          <p:txBody>
            <a:bodyPr wrap="none" anchor="ctr"/>
            <a:lstStyle/>
            <a:p>
              <a:endParaRPr lang="en-US" sz="2000"/>
            </a:p>
          </p:txBody>
        </p:sp>
      </p:grpSp>
      <p:sp>
        <p:nvSpPr>
          <p:cNvPr id="51" name="Oval 3"/>
          <p:cNvSpPr>
            <a:spLocks noChangeArrowheads="1"/>
          </p:cNvSpPr>
          <p:nvPr/>
        </p:nvSpPr>
        <p:spPr bwMode="auto">
          <a:xfrm>
            <a:off x="7105837" y="6519536"/>
            <a:ext cx="228600" cy="228600"/>
          </a:xfrm>
          <a:prstGeom prst="ellipse">
            <a:avLst/>
          </a:prstGeom>
          <a:solidFill>
            <a:schemeClr val="bg1"/>
          </a:solidFill>
          <a:ln w="9525">
            <a:solidFill>
              <a:schemeClr val="tx2">
                <a:lumMod val="75000"/>
              </a:schemeClr>
            </a:solidFill>
            <a:round/>
            <a:headEnd/>
            <a:tailEnd/>
          </a:ln>
        </p:spPr>
        <p:txBody>
          <a:bodyPr wrap="none" anchor="ctr"/>
          <a:lstStyle/>
          <a:p>
            <a:pPr eaLnBrk="0" hangingPunct="0"/>
            <a:endParaRPr lang="en-US" sz="2000">
              <a:latin typeface="Trebuchet MS" pitchFamily="34" charset="0"/>
            </a:endParaRPr>
          </a:p>
        </p:txBody>
      </p:sp>
      <p:sp>
        <p:nvSpPr>
          <p:cNvPr id="52" name="Oval 4"/>
          <p:cNvSpPr>
            <a:spLocks noChangeArrowheads="1"/>
          </p:cNvSpPr>
          <p:nvPr/>
        </p:nvSpPr>
        <p:spPr bwMode="auto">
          <a:xfrm>
            <a:off x="7620000" y="2119952"/>
            <a:ext cx="228600" cy="228600"/>
          </a:xfrm>
          <a:prstGeom prst="ellipse">
            <a:avLst/>
          </a:prstGeom>
          <a:solidFill>
            <a:schemeClr val="tx2">
              <a:lumMod val="75000"/>
            </a:schemeClr>
          </a:solidFill>
          <a:ln w="9525">
            <a:solidFill>
              <a:schemeClr val="tx2">
                <a:lumMod val="75000"/>
              </a:schemeClr>
            </a:solidFill>
            <a:round/>
            <a:headEnd/>
            <a:tailEnd/>
          </a:ln>
        </p:spPr>
        <p:txBody>
          <a:bodyPr wrap="none" anchor="ctr"/>
          <a:lstStyle/>
          <a:p>
            <a:pPr eaLnBrk="0" hangingPunct="0"/>
            <a:endParaRPr lang="en-US" sz="2000">
              <a:latin typeface="Trebuchet MS" pitchFamily="34" charset="0"/>
            </a:endParaRPr>
          </a:p>
        </p:txBody>
      </p:sp>
      <p:sp>
        <p:nvSpPr>
          <p:cNvPr id="54" name="Arc 7"/>
          <p:cNvSpPr>
            <a:spLocks/>
          </p:cNvSpPr>
          <p:nvPr/>
        </p:nvSpPr>
        <p:spPr bwMode="auto">
          <a:xfrm>
            <a:off x="7620000" y="2438400"/>
            <a:ext cx="228600" cy="228600"/>
          </a:xfrm>
          <a:custGeom>
            <a:avLst/>
            <a:gdLst>
              <a:gd name="T0" fmla="*/ 0 w 43200"/>
              <a:gd name="T1" fmla="*/ 0 h 43200"/>
              <a:gd name="T2" fmla="*/ 0 w 43200"/>
              <a:gd name="T3" fmla="*/ 0 h 43200"/>
              <a:gd name="T4" fmla="*/ 0 w 43200"/>
              <a:gd name="T5" fmla="*/ 0 h 43200"/>
              <a:gd name="T6" fmla="*/ 0 60000 65536"/>
              <a:gd name="T7" fmla="*/ 0 60000 65536"/>
              <a:gd name="T8" fmla="*/ 0 60000 65536"/>
              <a:gd name="T9" fmla="*/ 0 w 43200"/>
              <a:gd name="T10" fmla="*/ 0 h 43200"/>
              <a:gd name="T11" fmla="*/ 43200 w 43200"/>
              <a:gd name="T12" fmla="*/ 43200 h 43200"/>
            </a:gdLst>
            <a:ahLst/>
            <a:cxnLst>
              <a:cxn ang="T6">
                <a:pos x="T0" y="T1"/>
              </a:cxn>
              <a:cxn ang="T7">
                <a:pos x="T2" y="T3"/>
              </a:cxn>
              <a:cxn ang="T8">
                <a:pos x="T4" y="T5"/>
              </a:cxn>
            </a:cxnLst>
            <a:rect l="T9" t="T10" r="T11" b="T12"/>
            <a:pathLst>
              <a:path w="43200" h="43200" fill="none"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path>
              <a:path w="43200" h="43200" stroke="0"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lnTo>
                  <a:pt x="21600" y="21600"/>
                </a:lnTo>
                <a:close/>
              </a:path>
            </a:pathLst>
          </a:custGeom>
          <a:solidFill>
            <a:schemeClr val="tx2">
              <a:lumMod val="75000"/>
            </a:schemeClr>
          </a:solidFill>
          <a:ln w="12700">
            <a:solidFill>
              <a:schemeClr val="tx2">
                <a:lumMod val="75000"/>
              </a:schemeClr>
            </a:solidFill>
            <a:round/>
            <a:headEnd/>
            <a:tailEnd/>
          </a:ln>
        </p:spPr>
        <p:txBody>
          <a:bodyPr wrap="none" anchor="ctr"/>
          <a:lstStyle/>
          <a:p>
            <a:endParaRPr lang="en-US"/>
          </a:p>
        </p:txBody>
      </p:sp>
      <p:sp>
        <p:nvSpPr>
          <p:cNvPr id="55" name="Arc 7"/>
          <p:cNvSpPr>
            <a:spLocks/>
          </p:cNvSpPr>
          <p:nvPr/>
        </p:nvSpPr>
        <p:spPr bwMode="auto">
          <a:xfrm>
            <a:off x="7620000" y="2895600"/>
            <a:ext cx="228600" cy="228600"/>
          </a:xfrm>
          <a:custGeom>
            <a:avLst/>
            <a:gdLst>
              <a:gd name="T0" fmla="*/ 0 w 43200"/>
              <a:gd name="T1" fmla="*/ 0 h 43200"/>
              <a:gd name="T2" fmla="*/ 0 w 43200"/>
              <a:gd name="T3" fmla="*/ 0 h 43200"/>
              <a:gd name="T4" fmla="*/ 0 w 43200"/>
              <a:gd name="T5" fmla="*/ 0 h 43200"/>
              <a:gd name="T6" fmla="*/ 0 60000 65536"/>
              <a:gd name="T7" fmla="*/ 0 60000 65536"/>
              <a:gd name="T8" fmla="*/ 0 60000 65536"/>
              <a:gd name="T9" fmla="*/ 0 w 43200"/>
              <a:gd name="T10" fmla="*/ 0 h 43200"/>
              <a:gd name="T11" fmla="*/ 43200 w 43200"/>
              <a:gd name="T12" fmla="*/ 43200 h 43200"/>
            </a:gdLst>
            <a:ahLst/>
            <a:cxnLst>
              <a:cxn ang="T6">
                <a:pos x="T0" y="T1"/>
              </a:cxn>
              <a:cxn ang="T7">
                <a:pos x="T2" y="T3"/>
              </a:cxn>
              <a:cxn ang="T8">
                <a:pos x="T4" y="T5"/>
              </a:cxn>
            </a:cxnLst>
            <a:rect l="T9" t="T10" r="T11" b="T12"/>
            <a:pathLst>
              <a:path w="43200" h="43200" fill="none"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path>
              <a:path w="43200" h="43200" stroke="0"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lnTo>
                  <a:pt x="21600" y="21600"/>
                </a:lnTo>
                <a:close/>
              </a:path>
            </a:pathLst>
          </a:custGeom>
          <a:solidFill>
            <a:schemeClr val="tx2">
              <a:lumMod val="75000"/>
            </a:schemeClr>
          </a:solidFill>
          <a:ln w="12700">
            <a:solidFill>
              <a:schemeClr val="tx2">
                <a:lumMod val="75000"/>
              </a:schemeClr>
            </a:solidFill>
            <a:round/>
            <a:headEnd/>
            <a:tailEnd/>
          </a:ln>
        </p:spPr>
        <p:txBody>
          <a:bodyPr wrap="none" anchor="ctr"/>
          <a:lstStyle/>
          <a:p>
            <a:endParaRPr lang="en-US"/>
          </a:p>
        </p:txBody>
      </p:sp>
      <p:grpSp>
        <p:nvGrpSpPr>
          <p:cNvPr id="56" name="Group 49"/>
          <p:cNvGrpSpPr/>
          <p:nvPr/>
        </p:nvGrpSpPr>
        <p:grpSpPr>
          <a:xfrm>
            <a:off x="7620000" y="3352800"/>
            <a:ext cx="228600" cy="228600"/>
            <a:chOff x="5762045" y="5958519"/>
            <a:chExt cx="294062" cy="293853"/>
          </a:xfrm>
          <a:solidFill>
            <a:schemeClr val="tx2">
              <a:lumMod val="75000"/>
            </a:schemeClr>
          </a:solidFill>
        </p:grpSpPr>
        <p:sp>
          <p:nvSpPr>
            <p:cNvPr id="57" name="Oval 56"/>
            <p:cNvSpPr>
              <a:spLocks noChangeArrowheads="1"/>
            </p:cNvSpPr>
            <p:nvPr/>
          </p:nvSpPr>
          <p:spPr bwMode="auto">
            <a:xfrm>
              <a:off x="5762045" y="5958519"/>
              <a:ext cx="294060" cy="293853"/>
            </a:xfrm>
            <a:prstGeom prst="ellipse">
              <a:avLst/>
            </a:prstGeom>
            <a:noFill/>
            <a:ln w="9525">
              <a:solidFill>
                <a:schemeClr val="tx2">
                  <a:lumMod val="75000"/>
                </a:schemeClr>
              </a:solidFill>
              <a:round/>
              <a:headEnd/>
              <a:tailEnd/>
            </a:ln>
          </p:spPr>
          <p:txBody>
            <a:bodyPr wrap="none" anchor="ctr"/>
            <a:lstStyle/>
            <a:p>
              <a:pPr eaLnBrk="0" hangingPunct="0"/>
              <a:endParaRPr lang="en-US" sz="2000">
                <a:latin typeface="Trebuchet MS" pitchFamily="34" charset="0"/>
              </a:endParaRPr>
            </a:p>
          </p:txBody>
        </p:sp>
        <p:sp>
          <p:nvSpPr>
            <p:cNvPr id="58" name="Arc 13"/>
            <p:cNvSpPr>
              <a:spLocks/>
            </p:cNvSpPr>
            <p:nvPr/>
          </p:nvSpPr>
          <p:spPr bwMode="auto">
            <a:xfrm>
              <a:off x="5909076" y="5961713"/>
              <a:ext cx="147031" cy="146927"/>
            </a:xfrm>
            <a:custGeom>
              <a:avLst/>
              <a:gdLst>
                <a:gd name="T0" fmla="*/ 0 w 21598"/>
                <a:gd name="T1" fmla="*/ 0 h 21600"/>
                <a:gd name="T2" fmla="*/ 0 w 21598"/>
                <a:gd name="T3" fmla="*/ 0 h 21600"/>
                <a:gd name="T4" fmla="*/ 0 w 21598"/>
                <a:gd name="T5" fmla="*/ 0 h 21600"/>
                <a:gd name="T6" fmla="*/ 0 60000 65536"/>
                <a:gd name="T7" fmla="*/ 0 60000 65536"/>
                <a:gd name="T8" fmla="*/ 0 60000 65536"/>
                <a:gd name="T9" fmla="*/ 0 w 21598"/>
                <a:gd name="T10" fmla="*/ 0 h 21600"/>
                <a:gd name="T11" fmla="*/ 21598 w 21598"/>
                <a:gd name="T12" fmla="*/ 21600 h 21600"/>
              </a:gdLst>
              <a:ahLst/>
              <a:cxnLst>
                <a:cxn ang="T6">
                  <a:pos x="T0" y="T1"/>
                </a:cxn>
                <a:cxn ang="T7">
                  <a:pos x="T2" y="T3"/>
                </a:cxn>
                <a:cxn ang="T8">
                  <a:pos x="T4" y="T5"/>
                </a:cxn>
              </a:cxnLst>
              <a:rect l="T9" t="T10" r="T11" b="T12"/>
              <a:pathLst>
                <a:path w="21598" h="21600" fill="none" extrusionOk="0">
                  <a:moveTo>
                    <a:pt x="-1" y="0"/>
                  </a:moveTo>
                  <a:cubicBezTo>
                    <a:pt x="11806" y="0"/>
                    <a:pt x="21425" y="9479"/>
                    <a:pt x="21597" y="21285"/>
                  </a:cubicBezTo>
                </a:path>
                <a:path w="21598" h="21600" stroke="0" extrusionOk="0">
                  <a:moveTo>
                    <a:pt x="-1" y="0"/>
                  </a:moveTo>
                  <a:cubicBezTo>
                    <a:pt x="11806" y="0"/>
                    <a:pt x="21425" y="9479"/>
                    <a:pt x="21597" y="21285"/>
                  </a:cubicBezTo>
                  <a:lnTo>
                    <a:pt x="0" y="21600"/>
                  </a:lnTo>
                  <a:close/>
                </a:path>
              </a:pathLst>
            </a:custGeom>
            <a:grpFill/>
            <a:ln w="12700">
              <a:solidFill>
                <a:schemeClr val="tx2">
                  <a:lumMod val="75000"/>
                </a:schemeClr>
              </a:solidFill>
              <a:round/>
              <a:headEnd/>
              <a:tailEnd/>
            </a:ln>
          </p:spPr>
          <p:txBody>
            <a:bodyPr wrap="none" anchor="ctr"/>
            <a:lstStyle/>
            <a:p>
              <a:endParaRPr lang="en-US" sz="2000"/>
            </a:p>
          </p:txBody>
        </p:sp>
      </p:grpSp>
      <p:grpSp>
        <p:nvGrpSpPr>
          <p:cNvPr id="59" name="Group 46"/>
          <p:cNvGrpSpPr/>
          <p:nvPr/>
        </p:nvGrpSpPr>
        <p:grpSpPr>
          <a:xfrm>
            <a:off x="7620000" y="3886200"/>
            <a:ext cx="228600" cy="228600"/>
            <a:chOff x="4335782" y="5958519"/>
            <a:chExt cx="307156" cy="293853"/>
          </a:xfrm>
        </p:grpSpPr>
        <p:sp>
          <p:nvSpPr>
            <p:cNvPr id="60" name="Oval 59"/>
            <p:cNvSpPr>
              <a:spLocks noChangeArrowheads="1"/>
            </p:cNvSpPr>
            <p:nvPr/>
          </p:nvSpPr>
          <p:spPr bwMode="auto">
            <a:xfrm>
              <a:off x="4335782" y="5958519"/>
              <a:ext cx="307156" cy="293853"/>
            </a:xfrm>
            <a:prstGeom prst="ellipse">
              <a:avLst/>
            </a:prstGeom>
            <a:solidFill>
              <a:schemeClr val="bg1"/>
            </a:solidFill>
            <a:ln w="9525">
              <a:solidFill>
                <a:schemeClr val="tx2">
                  <a:lumMod val="75000"/>
                </a:schemeClr>
              </a:solidFill>
              <a:round/>
              <a:headEnd/>
              <a:tailEnd/>
            </a:ln>
          </p:spPr>
          <p:txBody>
            <a:bodyPr wrap="none" anchor="ctr"/>
            <a:lstStyle/>
            <a:p>
              <a:pPr eaLnBrk="0" hangingPunct="0"/>
              <a:endParaRPr lang="en-US" sz="2000">
                <a:latin typeface="Trebuchet MS" pitchFamily="34" charset="0"/>
              </a:endParaRPr>
            </a:p>
          </p:txBody>
        </p:sp>
        <p:sp>
          <p:nvSpPr>
            <p:cNvPr id="61" name="Arc 10"/>
            <p:cNvSpPr>
              <a:spLocks/>
            </p:cNvSpPr>
            <p:nvPr/>
          </p:nvSpPr>
          <p:spPr bwMode="auto">
            <a:xfrm>
              <a:off x="4489358" y="5963309"/>
              <a:ext cx="153579" cy="284270"/>
            </a:xfrm>
            <a:custGeom>
              <a:avLst/>
              <a:gdLst>
                <a:gd name="T0" fmla="*/ 0 w 21600"/>
                <a:gd name="T1" fmla="*/ 0 h 43195"/>
                <a:gd name="T2" fmla="*/ 0 w 21600"/>
                <a:gd name="T3" fmla="*/ 0 h 43195"/>
                <a:gd name="T4" fmla="*/ 0 w 21600"/>
                <a:gd name="T5" fmla="*/ 0 h 43195"/>
                <a:gd name="T6" fmla="*/ 0 60000 65536"/>
                <a:gd name="T7" fmla="*/ 0 60000 65536"/>
                <a:gd name="T8" fmla="*/ 0 60000 65536"/>
                <a:gd name="T9" fmla="*/ 0 w 21600"/>
                <a:gd name="T10" fmla="*/ 0 h 43195"/>
                <a:gd name="T11" fmla="*/ 21600 w 21600"/>
                <a:gd name="T12" fmla="*/ 43195 h 43195"/>
              </a:gdLst>
              <a:ahLst/>
              <a:cxnLst>
                <a:cxn ang="T6">
                  <a:pos x="T0" y="T1"/>
                </a:cxn>
                <a:cxn ang="T7">
                  <a:pos x="T2" y="T3"/>
                </a:cxn>
                <a:cxn ang="T8">
                  <a:pos x="T4" y="T5"/>
                </a:cxn>
              </a:cxnLst>
              <a:rect l="T9" t="T10" r="T11" b="T12"/>
              <a:pathLst>
                <a:path w="21600" h="43195" fill="none" extrusionOk="0">
                  <a:moveTo>
                    <a:pt x="469" y="0"/>
                  </a:moveTo>
                  <a:cubicBezTo>
                    <a:pt x="12213" y="255"/>
                    <a:pt x="21600" y="9848"/>
                    <a:pt x="21600" y="21595"/>
                  </a:cubicBezTo>
                  <a:cubicBezTo>
                    <a:pt x="21600" y="33524"/>
                    <a:pt x="11929" y="43194"/>
                    <a:pt x="0" y="43195"/>
                  </a:cubicBezTo>
                </a:path>
                <a:path w="21600" h="43195" stroke="0" extrusionOk="0">
                  <a:moveTo>
                    <a:pt x="469" y="0"/>
                  </a:moveTo>
                  <a:cubicBezTo>
                    <a:pt x="12213" y="255"/>
                    <a:pt x="21600" y="9848"/>
                    <a:pt x="21600" y="21595"/>
                  </a:cubicBezTo>
                  <a:cubicBezTo>
                    <a:pt x="21600" y="33524"/>
                    <a:pt x="11929" y="43194"/>
                    <a:pt x="0" y="43195"/>
                  </a:cubicBezTo>
                  <a:lnTo>
                    <a:pt x="0" y="21595"/>
                  </a:lnTo>
                  <a:close/>
                </a:path>
              </a:pathLst>
            </a:custGeom>
            <a:solidFill>
              <a:schemeClr val="tx2">
                <a:lumMod val="75000"/>
              </a:schemeClr>
            </a:solidFill>
            <a:ln w="12700">
              <a:solidFill>
                <a:schemeClr val="tx2">
                  <a:lumMod val="75000"/>
                </a:schemeClr>
              </a:solidFill>
              <a:round/>
              <a:headEnd/>
              <a:tailEnd/>
            </a:ln>
          </p:spPr>
          <p:txBody>
            <a:bodyPr wrap="none" anchor="ctr"/>
            <a:lstStyle/>
            <a:p>
              <a:endParaRPr lang="en-US" sz="2000"/>
            </a:p>
          </p:txBody>
        </p:sp>
      </p:grpSp>
      <p:sp>
        <p:nvSpPr>
          <p:cNvPr id="62" name="Arc 7"/>
          <p:cNvSpPr>
            <a:spLocks/>
          </p:cNvSpPr>
          <p:nvPr/>
        </p:nvSpPr>
        <p:spPr bwMode="auto">
          <a:xfrm>
            <a:off x="7620000" y="4433248"/>
            <a:ext cx="228600" cy="228600"/>
          </a:xfrm>
          <a:custGeom>
            <a:avLst/>
            <a:gdLst>
              <a:gd name="T0" fmla="*/ 0 w 43200"/>
              <a:gd name="T1" fmla="*/ 0 h 43200"/>
              <a:gd name="T2" fmla="*/ 0 w 43200"/>
              <a:gd name="T3" fmla="*/ 0 h 43200"/>
              <a:gd name="T4" fmla="*/ 0 w 43200"/>
              <a:gd name="T5" fmla="*/ 0 h 43200"/>
              <a:gd name="T6" fmla="*/ 0 60000 65536"/>
              <a:gd name="T7" fmla="*/ 0 60000 65536"/>
              <a:gd name="T8" fmla="*/ 0 60000 65536"/>
              <a:gd name="T9" fmla="*/ 0 w 43200"/>
              <a:gd name="T10" fmla="*/ 0 h 43200"/>
              <a:gd name="T11" fmla="*/ 43200 w 43200"/>
              <a:gd name="T12" fmla="*/ 43200 h 43200"/>
            </a:gdLst>
            <a:ahLst/>
            <a:cxnLst>
              <a:cxn ang="T6">
                <a:pos x="T0" y="T1"/>
              </a:cxn>
              <a:cxn ang="T7">
                <a:pos x="T2" y="T3"/>
              </a:cxn>
              <a:cxn ang="T8">
                <a:pos x="T4" y="T5"/>
              </a:cxn>
            </a:cxnLst>
            <a:rect l="T9" t="T10" r="T11" b="T12"/>
            <a:pathLst>
              <a:path w="43200" h="43200" fill="none"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path>
              <a:path w="43200" h="43200" stroke="0"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lnTo>
                  <a:pt x="21600" y="21600"/>
                </a:lnTo>
                <a:close/>
              </a:path>
            </a:pathLst>
          </a:custGeom>
          <a:solidFill>
            <a:schemeClr val="tx2">
              <a:lumMod val="75000"/>
            </a:schemeClr>
          </a:solidFill>
          <a:ln w="12700">
            <a:solidFill>
              <a:schemeClr val="tx2">
                <a:lumMod val="75000"/>
              </a:schemeClr>
            </a:solidFill>
            <a:round/>
            <a:headEnd/>
            <a:tailEnd/>
          </a:ln>
        </p:spPr>
        <p:txBody>
          <a:bodyPr wrap="none" anchor="ctr"/>
          <a:lstStyle/>
          <a:p>
            <a:endParaRPr lang="en-US"/>
          </a:p>
        </p:txBody>
      </p:sp>
      <p:sp>
        <p:nvSpPr>
          <p:cNvPr id="63" name="Oval 3"/>
          <p:cNvSpPr>
            <a:spLocks noChangeArrowheads="1"/>
          </p:cNvSpPr>
          <p:nvPr/>
        </p:nvSpPr>
        <p:spPr bwMode="auto">
          <a:xfrm>
            <a:off x="7620000" y="4871112"/>
            <a:ext cx="228600" cy="228600"/>
          </a:xfrm>
          <a:prstGeom prst="ellipse">
            <a:avLst/>
          </a:prstGeom>
          <a:solidFill>
            <a:schemeClr val="bg1"/>
          </a:solidFill>
          <a:ln w="9525">
            <a:solidFill>
              <a:schemeClr val="tx2">
                <a:lumMod val="75000"/>
              </a:schemeClr>
            </a:solidFill>
            <a:round/>
            <a:headEnd/>
            <a:tailEnd/>
          </a:ln>
        </p:spPr>
        <p:txBody>
          <a:bodyPr wrap="none" anchor="ctr"/>
          <a:lstStyle/>
          <a:p>
            <a:pPr eaLnBrk="0" hangingPunct="0"/>
            <a:endParaRPr lang="en-US" sz="2000">
              <a:latin typeface="Trebuchet MS" pitchFamily="34" charset="0"/>
            </a:endParaRPr>
          </a:p>
        </p:txBody>
      </p:sp>
      <p:sp>
        <p:nvSpPr>
          <p:cNvPr id="64" name="Oval 3"/>
          <p:cNvSpPr>
            <a:spLocks noChangeArrowheads="1"/>
          </p:cNvSpPr>
          <p:nvPr/>
        </p:nvSpPr>
        <p:spPr bwMode="auto">
          <a:xfrm>
            <a:off x="7620000" y="5404512"/>
            <a:ext cx="228600" cy="228600"/>
          </a:xfrm>
          <a:prstGeom prst="ellipse">
            <a:avLst/>
          </a:prstGeom>
          <a:solidFill>
            <a:schemeClr val="bg1"/>
          </a:solidFill>
          <a:ln w="9525">
            <a:solidFill>
              <a:schemeClr val="tx2">
                <a:lumMod val="75000"/>
              </a:schemeClr>
            </a:solidFill>
            <a:round/>
            <a:headEnd/>
            <a:tailEnd/>
          </a:ln>
        </p:spPr>
        <p:txBody>
          <a:bodyPr wrap="none" anchor="ctr"/>
          <a:lstStyle/>
          <a:p>
            <a:pPr eaLnBrk="0" hangingPunct="0"/>
            <a:endParaRPr lang="en-US" sz="2000">
              <a:latin typeface="Trebuchet MS" pitchFamily="34" charset="0"/>
            </a:endParaRPr>
          </a:p>
        </p:txBody>
      </p:sp>
      <p:sp>
        <p:nvSpPr>
          <p:cNvPr id="65" name="Arc 7"/>
          <p:cNvSpPr>
            <a:spLocks/>
          </p:cNvSpPr>
          <p:nvPr/>
        </p:nvSpPr>
        <p:spPr bwMode="auto">
          <a:xfrm>
            <a:off x="7620000" y="5943600"/>
            <a:ext cx="228600" cy="228600"/>
          </a:xfrm>
          <a:custGeom>
            <a:avLst/>
            <a:gdLst>
              <a:gd name="T0" fmla="*/ 0 w 43200"/>
              <a:gd name="T1" fmla="*/ 0 h 43200"/>
              <a:gd name="T2" fmla="*/ 0 w 43200"/>
              <a:gd name="T3" fmla="*/ 0 h 43200"/>
              <a:gd name="T4" fmla="*/ 0 w 43200"/>
              <a:gd name="T5" fmla="*/ 0 h 43200"/>
              <a:gd name="T6" fmla="*/ 0 60000 65536"/>
              <a:gd name="T7" fmla="*/ 0 60000 65536"/>
              <a:gd name="T8" fmla="*/ 0 60000 65536"/>
              <a:gd name="T9" fmla="*/ 0 w 43200"/>
              <a:gd name="T10" fmla="*/ 0 h 43200"/>
              <a:gd name="T11" fmla="*/ 43200 w 43200"/>
              <a:gd name="T12" fmla="*/ 43200 h 43200"/>
            </a:gdLst>
            <a:ahLst/>
            <a:cxnLst>
              <a:cxn ang="T6">
                <a:pos x="T0" y="T1"/>
              </a:cxn>
              <a:cxn ang="T7">
                <a:pos x="T2" y="T3"/>
              </a:cxn>
              <a:cxn ang="T8">
                <a:pos x="T4" y="T5"/>
              </a:cxn>
            </a:cxnLst>
            <a:rect l="T9" t="T10" r="T11" b="T12"/>
            <a:pathLst>
              <a:path w="43200" h="43200" fill="none"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path>
              <a:path w="43200" h="43200" stroke="0"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lnTo>
                  <a:pt x="21600" y="21600"/>
                </a:lnTo>
                <a:close/>
              </a:path>
            </a:pathLst>
          </a:custGeom>
          <a:solidFill>
            <a:schemeClr val="tx2">
              <a:lumMod val="75000"/>
            </a:schemeClr>
          </a:solidFill>
          <a:ln w="12700">
            <a:solidFill>
              <a:schemeClr val="tx2">
                <a:lumMod val="75000"/>
              </a:schemeClr>
            </a:solidFill>
            <a:round/>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vron 2"/>
          <p:cNvSpPr/>
          <p:nvPr/>
        </p:nvSpPr>
        <p:spPr bwMode="ltGray">
          <a:xfrm>
            <a:off x="3256155"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Accomplishments</a:t>
            </a:r>
          </a:p>
        </p:txBody>
      </p:sp>
      <p:sp>
        <p:nvSpPr>
          <p:cNvPr id="4" name="Chevron 3"/>
          <p:cNvSpPr/>
          <p:nvPr/>
        </p:nvSpPr>
        <p:spPr bwMode="ltGray">
          <a:xfrm>
            <a:off x="441960"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Key Objectives</a:t>
            </a:r>
          </a:p>
        </p:txBody>
      </p:sp>
      <p:sp>
        <p:nvSpPr>
          <p:cNvPr id="5" name="Chevron 4"/>
          <p:cNvSpPr/>
          <p:nvPr/>
        </p:nvSpPr>
        <p:spPr bwMode="ltGray">
          <a:xfrm>
            <a:off x="6062904"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Next Steps</a:t>
            </a:r>
          </a:p>
        </p:txBody>
      </p:sp>
      <p:sp>
        <p:nvSpPr>
          <p:cNvPr id="6" name="Rounded Rectangle 5"/>
          <p:cNvSpPr/>
          <p:nvPr/>
        </p:nvSpPr>
        <p:spPr bwMode="ltGray">
          <a:xfrm>
            <a:off x="441960"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Expand the reach of the executive committee to engage with MD members</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Create a feeling of community</a:t>
            </a:r>
            <a:endParaRPr lang="en-US" sz="1200" dirty="0" smtClean="0">
              <a:solidFill>
                <a:schemeClr val="accent1"/>
              </a:solidFill>
              <a:latin typeface="Arial" pitchFamily="34" charset="0"/>
              <a:cs typeface="Arial" pitchFamily="34" charset="0"/>
            </a:endParaRP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Increase the awareness of MD activities</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Allow MD members to share knowledge  and expertise with the broader community</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Publish 3 newsletters annually</a:t>
            </a:r>
          </a:p>
        </p:txBody>
      </p:sp>
      <p:sp>
        <p:nvSpPr>
          <p:cNvPr id="7" name="Rounded Rectangle 6"/>
          <p:cNvSpPr/>
          <p:nvPr/>
        </p:nvSpPr>
        <p:spPr bwMode="ltGray">
          <a:xfrm>
            <a:off x="3256155"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Two newsletters published (June 2012, October 2012) resulting in several emails and points of feedback from current member population</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Contributions related to</a:t>
            </a:r>
          </a:p>
          <a:p>
            <a:pPr marL="566928" lvl="1"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Impact of social media on product design </a:t>
            </a:r>
          </a:p>
          <a:p>
            <a:pPr marL="566928" lvl="1"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Project management certification </a:t>
            </a:r>
          </a:p>
          <a:p>
            <a:pPr marL="109728" indent="-109728">
              <a:spcAft>
                <a:spcPts val="600"/>
              </a:spcAft>
            </a:pPr>
            <a:r>
              <a:rPr lang="en-US" sz="1200" dirty="0" smtClean="0">
                <a:solidFill>
                  <a:schemeClr val="tx1"/>
                </a:solidFill>
                <a:latin typeface="Arial" pitchFamily="34" charset="0"/>
                <a:cs typeface="Arial" pitchFamily="34" charset="0"/>
              </a:rPr>
              <a:t>   were published</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On track to publish 3</a:t>
            </a:r>
            <a:r>
              <a:rPr lang="en-US" sz="1200" baseline="30000" dirty="0" smtClean="0">
                <a:solidFill>
                  <a:schemeClr val="tx1"/>
                </a:solidFill>
                <a:latin typeface="Arial" pitchFamily="34" charset="0"/>
                <a:cs typeface="Arial" pitchFamily="34" charset="0"/>
              </a:rPr>
              <a:t>rd</a:t>
            </a:r>
            <a:r>
              <a:rPr lang="en-US" sz="1200" dirty="0" smtClean="0">
                <a:solidFill>
                  <a:schemeClr val="tx1"/>
                </a:solidFill>
                <a:latin typeface="Arial" pitchFamily="34" charset="0"/>
                <a:cs typeface="Arial" pitchFamily="34" charset="0"/>
              </a:rPr>
              <a:t> newsletter before LTC 2013</a:t>
            </a:r>
          </a:p>
          <a:p>
            <a:pPr marL="109728" indent="-109728">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err="1" smtClean="0">
              <a:solidFill>
                <a:schemeClr val="tx1"/>
              </a:solidFill>
              <a:latin typeface="Arial" pitchFamily="34" charset="0"/>
              <a:cs typeface="Arial" pitchFamily="34" charset="0"/>
            </a:endParaRPr>
          </a:p>
        </p:txBody>
      </p:sp>
      <p:sp>
        <p:nvSpPr>
          <p:cNvPr id="8" name="Rounded Rectangle 7"/>
          <p:cNvSpPr/>
          <p:nvPr/>
        </p:nvSpPr>
        <p:spPr bwMode="ltGray">
          <a:xfrm>
            <a:off x="6062904"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Continue efforts related to publication of newsletter</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Assess  and execute on opportunities for improvement</a:t>
            </a:r>
          </a:p>
          <a:p>
            <a:pPr marL="109728" indent="-109728">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p:txBody>
      </p:sp>
      <p:sp>
        <p:nvSpPr>
          <p:cNvPr id="9" name="Title 1"/>
          <p:cNvSpPr>
            <a:spLocks noGrp="1"/>
          </p:cNvSpPr>
          <p:nvPr>
            <p:ph type="title"/>
          </p:nvPr>
        </p:nvSpPr>
        <p:spPr>
          <a:xfrm>
            <a:off x="457200" y="704088"/>
            <a:ext cx="8229600" cy="1143000"/>
          </a:xfrm>
        </p:spPr>
        <p:txBody>
          <a:bodyPr anchor="t">
            <a:normAutofit/>
          </a:bodyPr>
          <a:lstStyle/>
          <a:p>
            <a:r>
              <a:rPr lang="en-US" sz="1800" b="1" dirty="0" smtClean="0">
                <a:latin typeface="Arial" pitchFamily="34" charset="0"/>
                <a:cs typeface="Arial" pitchFamily="34" charset="0"/>
              </a:rPr>
              <a:t>Activity Status – MD Newsletter</a:t>
            </a:r>
            <a:br>
              <a:rPr lang="en-US" sz="1800" b="1" dirty="0" smtClean="0">
                <a:latin typeface="Arial" pitchFamily="34" charset="0"/>
                <a:cs typeface="Arial" pitchFamily="34" charset="0"/>
              </a:rPr>
            </a:br>
            <a:r>
              <a:rPr lang="en-US" sz="1400" dirty="0" smtClean="0">
                <a:latin typeface="Arial" pitchFamily="34" charset="0"/>
                <a:cs typeface="Arial" pitchFamily="34" charset="0"/>
              </a:rPr>
              <a:t>Two newsletters have been published in CY2012 by the executive committee resulting in growth  of awareness about MD activities and increased engagement with current members</a:t>
            </a:r>
            <a:endParaRPr lang="en-US" sz="1800" b="1" dirty="0">
              <a:latin typeface="Arial" pitchFamily="34" charset="0"/>
              <a:cs typeface="Arial" pitchFamily="34" charset="0"/>
            </a:endParaRPr>
          </a:p>
        </p:txBody>
      </p:sp>
      <p:sp>
        <p:nvSpPr>
          <p:cNvPr id="10" name="Oval 4"/>
          <p:cNvSpPr>
            <a:spLocks noChangeArrowheads="1"/>
          </p:cNvSpPr>
          <p:nvPr/>
        </p:nvSpPr>
        <p:spPr bwMode="auto">
          <a:xfrm>
            <a:off x="8686800" y="457200"/>
            <a:ext cx="228600" cy="228600"/>
          </a:xfrm>
          <a:prstGeom prst="ellipse">
            <a:avLst/>
          </a:prstGeom>
          <a:solidFill>
            <a:schemeClr val="tx2">
              <a:lumMod val="75000"/>
            </a:schemeClr>
          </a:solidFill>
          <a:ln w="9525">
            <a:solidFill>
              <a:schemeClr val="tx2">
                <a:lumMod val="75000"/>
              </a:schemeClr>
            </a:solidFill>
            <a:round/>
            <a:headEnd/>
            <a:tailEnd/>
          </a:ln>
        </p:spPr>
        <p:txBody>
          <a:bodyPr wrap="none" anchor="ctr"/>
          <a:lstStyle/>
          <a:p>
            <a:pPr eaLnBrk="0" hangingPunct="0"/>
            <a:endParaRPr lang="en-US" sz="2000">
              <a:latin typeface="Trebuchet MS" pitchFamily="34" charset="0"/>
            </a:endParaRPr>
          </a:p>
        </p:txBody>
      </p:sp>
      <p:sp>
        <p:nvSpPr>
          <p:cNvPr id="11" name="Rectangle 10"/>
          <p:cNvSpPr/>
          <p:nvPr/>
        </p:nvSpPr>
        <p:spPr>
          <a:xfrm>
            <a:off x="609600" y="5486400"/>
            <a:ext cx="8077200" cy="1066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685800" y="5562600"/>
            <a:ext cx="6553200" cy="1015663"/>
          </a:xfrm>
          <a:prstGeom prst="rect">
            <a:avLst/>
          </a:prstGeom>
          <a:noFill/>
        </p:spPr>
        <p:txBody>
          <a:bodyPr wrap="square" rtlCol="0">
            <a:spAutoFit/>
          </a:bodyPr>
          <a:lstStyle/>
          <a:p>
            <a:pPr marL="109728" indent="-109728"/>
            <a:r>
              <a:rPr lang="en-US" sz="1200" b="1" dirty="0" smtClean="0">
                <a:latin typeface="Arial" pitchFamily="34" charset="0"/>
                <a:cs typeface="Arial" pitchFamily="34" charset="0"/>
              </a:rPr>
              <a:t>Meeting Minutes</a:t>
            </a:r>
          </a:p>
          <a:p>
            <a:pPr marL="109728" indent="-109728">
              <a:buFont typeface="Wingdings" pitchFamily="2" charset="2"/>
              <a:buChar char="§"/>
            </a:pPr>
            <a:r>
              <a:rPr lang="en-US" sz="1200" dirty="0" smtClean="0">
                <a:latin typeface="Arial" pitchFamily="34" charset="0"/>
                <a:cs typeface="Arial" pitchFamily="34" charset="0"/>
              </a:rPr>
              <a:t>Continue publishing newsletter at established intervals (3 a year)</a:t>
            </a:r>
          </a:p>
          <a:p>
            <a:pPr marL="109728" indent="-109728">
              <a:buFont typeface="Wingdings" pitchFamily="2" charset="2"/>
              <a:buChar char="§"/>
            </a:pPr>
            <a:r>
              <a:rPr lang="en-US" sz="1200" dirty="0" smtClean="0">
                <a:latin typeface="Arial" pitchFamily="34" charset="0"/>
                <a:cs typeface="Arial" pitchFamily="34" charset="0"/>
              </a:rPr>
              <a:t>Need content from broader MD members </a:t>
            </a:r>
            <a:r>
              <a:rPr lang="en-US" sz="1200" b="1" i="1" dirty="0" smtClean="0">
                <a:latin typeface="Arial" pitchFamily="34" charset="0"/>
                <a:cs typeface="Arial" pitchFamily="34" charset="0"/>
              </a:rPr>
              <a:t>:Chetan </a:t>
            </a:r>
            <a:r>
              <a:rPr lang="en-US" sz="1200" dirty="0" smtClean="0">
                <a:latin typeface="Arial" pitchFamily="34" charset="0"/>
                <a:cs typeface="Arial" pitchFamily="34" charset="0"/>
              </a:rPr>
              <a:t>to follow up</a:t>
            </a:r>
          </a:p>
          <a:p>
            <a:pPr marL="109728" indent="-109728">
              <a:buFont typeface="Wingdings" pitchFamily="2" charset="2"/>
              <a:buChar char="§"/>
            </a:pPr>
            <a:endParaRPr lang="en-US" sz="1200" b="1" dirty="0" smtClean="0">
              <a:latin typeface="Arial" pitchFamily="34" charset="0"/>
              <a:cs typeface="Arial" pitchFamily="34" charset="0"/>
            </a:endParaRPr>
          </a:p>
          <a:p>
            <a:pPr marL="109728" indent="-109728">
              <a:buFont typeface="Wingdings" pitchFamily="2" charset="2"/>
              <a:buChar char="§"/>
            </a:pPr>
            <a:endParaRPr lang="en-US" sz="1200" b="1"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vron 2"/>
          <p:cNvSpPr/>
          <p:nvPr/>
        </p:nvSpPr>
        <p:spPr bwMode="ltGray">
          <a:xfrm>
            <a:off x="3256155"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Accomplishments</a:t>
            </a:r>
          </a:p>
        </p:txBody>
      </p:sp>
      <p:sp>
        <p:nvSpPr>
          <p:cNvPr id="4" name="Chevron 3"/>
          <p:cNvSpPr/>
          <p:nvPr/>
        </p:nvSpPr>
        <p:spPr bwMode="ltGray">
          <a:xfrm>
            <a:off x="441960"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Key Objectives</a:t>
            </a:r>
          </a:p>
        </p:txBody>
      </p:sp>
      <p:sp>
        <p:nvSpPr>
          <p:cNvPr id="5" name="Chevron 4"/>
          <p:cNvSpPr/>
          <p:nvPr/>
        </p:nvSpPr>
        <p:spPr bwMode="ltGray">
          <a:xfrm>
            <a:off x="6062904"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Next Steps</a:t>
            </a:r>
          </a:p>
        </p:txBody>
      </p:sp>
      <p:sp>
        <p:nvSpPr>
          <p:cNvPr id="6" name="Rounded Rectangle 5"/>
          <p:cNvSpPr/>
          <p:nvPr/>
        </p:nvSpPr>
        <p:spPr bwMode="ltGray">
          <a:xfrm>
            <a:off x="441960"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Expand the reach of the executive committee to engage with MD members</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Enable MD members to communicate with each other</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Create a feeling of community</a:t>
            </a:r>
            <a:endParaRPr lang="en-US" sz="1200" dirty="0" smtClean="0">
              <a:solidFill>
                <a:schemeClr val="accent1"/>
              </a:solidFill>
              <a:latin typeface="Arial" pitchFamily="34" charset="0"/>
              <a:cs typeface="Arial" pitchFamily="34" charset="0"/>
            </a:endParaRP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Increase speed and frequency of communication of the MD community</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Align with the ongoing efforts of ASME towards becoming more social</a:t>
            </a:r>
          </a:p>
          <a:p>
            <a:pPr marL="109728" indent="-109728">
              <a:spcAft>
                <a:spcPts val="600"/>
              </a:spcAft>
              <a:buFont typeface="Wingdings" pitchFamily="2" charset="2"/>
              <a:buChar char="§"/>
            </a:pPr>
            <a:endParaRPr lang="en-US" sz="1200" dirty="0" err="1" smtClean="0">
              <a:solidFill>
                <a:schemeClr val="tx1"/>
              </a:solidFill>
              <a:latin typeface="Arial" pitchFamily="34" charset="0"/>
              <a:cs typeface="Arial" pitchFamily="34" charset="0"/>
            </a:endParaRPr>
          </a:p>
        </p:txBody>
      </p:sp>
      <p:sp>
        <p:nvSpPr>
          <p:cNvPr id="7" name="Rounded Rectangle 6"/>
          <p:cNvSpPr/>
          <p:nvPr/>
        </p:nvSpPr>
        <p:spPr bwMode="ltGray">
          <a:xfrm>
            <a:off x="3256155"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 Proposed LinkedIn merger to bring the ASME Engineering Management Group under the ASME Group is in progress awaiting feedback from ASME staff</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Management Division's Twitter account is up &amp; live</a:t>
            </a:r>
          </a:p>
          <a:p>
            <a:pPr marL="566928" lvl="1"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Follow us on @ASME_MD</a:t>
            </a:r>
          </a:p>
          <a:p>
            <a:pPr marL="109728" indent="-109728">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err="1" smtClean="0">
              <a:solidFill>
                <a:schemeClr val="tx1"/>
              </a:solidFill>
              <a:latin typeface="Arial" pitchFamily="34" charset="0"/>
              <a:cs typeface="Arial" pitchFamily="34" charset="0"/>
            </a:endParaRPr>
          </a:p>
        </p:txBody>
      </p:sp>
      <p:sp>
        <p:nvSpPr>
          <p:cNvPr id="8" name="Rounded Rectangle 7"/>
          <p:cNvSpPr/>
          <p:nvPr/>
        </p:nvSpPr>
        <p:spPr bwMode="ltGray">
          <a:xfrm>
            <a:off x="6062904"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Proposed link on ASME Facebook page to ASME.org web page of the Management Division:  to be discussed at the conference</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Outline and implement strategy for engagement  </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Align with broader ASME  policy and procedures on social media governance</a:t>
            </a:r>
          </a:p>
          <a:p>
            <a:pPr marL="109728" indent="-109728">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p:txBody>
      </p:sp>
      <p:sp>
        <p:nvSpPr>
          <p:cNvPr id="9" name="Title 1"/>
          <p:cNvSpPr>
            <a:spLocks noGrp="1"/>
          </p:cNvSpPr>
          <p:nvPr>
            <p:ph type="title"/>
          </p:nvPr>
        </p:nvSpPr>
        <p:spPr>
          <a:xfrm>
            <a:off x="457200" y="704088"/>
            <a:ext cx="8229600" cy="1143000"/>
          </a:xfrm>
        </p:spPr>
        <p:txBody>
          <a:bodyPr anchor="t">
            <a:normAutofit/>
          </a:bodyPr>
          <a:lstStyle/>
          <a:p>
            <a:r>
              <a:rPr lang="en-US" sz="1800" b="1" dirty="0" smtClean="0">
                <a:latin typeface="Arial" pitchFamily="34" charset="0"/>
                <a:cs typeface="Arial" pitchFamily="34" charset="0"/>
              </a:rPr>
              <a:t>Activity Status – Social Media Channel </a:t>
            </a:r>
            <a:br>
              <a:rPr lang="en-US" sz="1800" b="1" dirty="0" smtClean="0">
                <a:latin typeface="Arial" pitchFamily="34" charset="0"/>
                <a:cs typeface="Arial" pitchFamily="34" charset="0"/>
              </a:rPr>
            </a:br>
            <a:r>
              <a:rPr lang="en-US" sz="1400" dirty="0" smtClean="0">
                <a:latin typeface="Arial" pitchFamily="34" charset="0"/>
                <a:cs typeface="Arial" pitchFamily="34" charset="0"/>
              </a:rPr>
              <a:t>The foundation for the social media channel has been laid and additional work related to engagement and content strategy needs to be executed in to order to ensure success of the initiative</a:t>
            </a:r>
            <a:endParaRPr lang="en-US" sz="1800" b="1" dirty="0">
              <a:latin typeface="Arial" pitchFamily="34" charset="0"/>
              <a:cs typeface="Arial" pitchFamily="34" charset="0"/>
            </a:endParaRPr>
          </a:p>
        </p:txBody>
      </p:sp>
      <p:sp>
        <p:nvSpPr>
          <p:cNvPr id="10" name="Arc 7"/>
          <p:cNvSpPr>
            <a:spLocks/>
          </p:cNvSpPr>
          <p:nvPr/>
        </p:nvSpPr>
        <p:spPr bwMode="auto">
          <a:xfrm>
            <a:off x="8686800" y="457200"/>
            <a:ext cx="228600" cy="228600"/>
          </a:xfrm>
          <a:custGeom>
            <a:avLst/>
            <a:gdLst>
              <a:gd name="T0" fmla="*/ 0 w 43200"/>
              <a:gd name="T1" fmla="*/ 0 h 43200"/>
              <a:gd name="T2" fmla="*/ 0 w 43200"/>
              <a:gd name="T3" fmla="*/ 0 h 43200"/>
              <a:gd name="T4" fmla="*/ 0 w 43200"/>
              <a:gd name="T5" fmla="*/ 0 h 43200"/>
              <a:gd name="T6" fmla="*/ 0 60000 65536"/>
              <a:gd name="T7" fmla="*/ 0 60000 65536"/>
              <a:gd name="T8" fmla="*/ 0 60000 65536"/>
              <a:gd name="T9" fmla="*/ 0 w 43200"/>
              <a:gd name="T10" fmla="*/ 0 h 43200"/>
              <a:gd name="T11" fmla="*/ 43200 w 43200"/>
              <a:gd name="T12" fmla="*/ 43200 h 43200"/>
            </a:gdLst>
            <a:ahLst/>
            <a:cxnLst>
              <a:cxn ang="T6">
                <a:pos x="T0" y="T1"/>
              </a:cxn>
              <a:cxn ang="T7">
                <a:pos x="T2" y="T3"/>
              </a:cxn>
              <a:cxn ang="T8">
                <a:pos x="T4" y="T5"/>
              </a:cxn>
            </a:cxnLst>
            <a:rect l="T9" t="T10" r="T11" b="T12"/>
            <a:pathLst>
              <a:path w="43200" h="43200" fill="none"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path>
              <a:path w="43200" h="43200" stroke="0"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lnTo>
                  <a:pt x="21600" y="21600"/>
                </a:lnTo>
                <a:close/>
              </a:path>
            </a:pathLst>
          </a:custGeom>
          <a:solidFill>
            <a:schemeClr val="tx2">
              <a:lumMod val="75000"/>
            </a:schemeClr>
          </a:solidFill>
          <a:ln w="12700">
            <a:solidFill>
              <a:schemeClr val="tx2">
                <a:lumMod val="75000"/>
              </a:schemeClr>
            </a:solidFill>
            <a:round/>
            <a:headEnd/>
            <a:tailEnd/>
          </a:ln>
        </p:spPr>
        <p:txBody>
          <a:bodyPr wrap="none" anchor="ctr"/>
          <a:lstStyle/>
          <a:p>
            <a:endParaRPr lang="en-US"/>
          </a:p>
        </p:txBody>
      </p:sp>
      <p:sp>
        <p:nvSpPr>
          <p:cNvPr id="11" name="Rectangle 10"/>
          <p:cNvSpPr/>
          <p:nvPr/>
        </p:nvSpPr>
        <p:spPr>
          <a:xfrm>
            <a:off x="609600" y="5486400"/>
            <a:ext cx="8077200" cy="1066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685800" y="5562600"/>
            <a:ext cx="7924800" cy="1015663"/>
          </a:xfrm>
          <a:prstGeom prst="rect">
            <a:avLst/>
          </a:prstGeom>
          <a:noFill/>
        </p:spPr>
        <p:txBody>
          <a:bodyPr wrap="square" rtlCol="0">
            <a:spAutoFit/>
          </a:bodyPr>
          <a:lstStyle/>
          <a:p>
            <a:pPr marL="109728" indent="-109728"/>
            <a:r>
              <a:rPr lang="en-US" sz="1200" b="1" dirty="0" smtClean="0">
                <a:latin typeface="Arial" pitchFamily="34" charset="0"/>
                <a:cs typeface="Arial" pitchFamily="34" charset="0"/>
              </a:rPr>
              <a:t>Meeting Minutes</a:t>
            </a:r>
          </a:p>
          <a:p>
            <a:pPr marL="109728" indent="-109728">
              <a:buFont typeface="Wingdings" pitchFamily="2" charset="2"/>
              <a:buChar char="§"/>
            </a:pPr>
            <a:r>
              <a:rPr lang="en-US" sz="1200" b="1" i="1" dirty="0" smtClean="0">
                <a:latin typeface="Arial" pitchFamily="34" charset="0"/>
                <a:cs typeface="Arial" pitchFamily="34" charset="0"/>
              </a:rPr>
              <a:t>Wolfgang</a:t>
            </a:r>
            <a:r>
              <a:rPr lang="en-US" sz="1200" dirty="0" smtClean="0">
                <a:latin typeface="Arial" pitchFamily="34" charset="0"/>
                <a:cs typeface="Arial" pitchFamily="34" charset="0"/>
              </a:rPr>
              <a:t> to develop content strategy for engaging MD members through social media channel</a:t>
            </a:r>
          </a:p>
          <a:p>
            <a:pPr marL="109728" indent="-109728">
              <a:buFont typeface="Wingdings" pitchFamily="2" charset="2"/>
              <a:buChar char="§"/>
            </a:pPr>
            <a:r>
              <a:rPr lang="en-US" sz="1200" b="1" i="1" dirty="0" smtClean="0">
                <a:latin typeface="Arial" pitchFamily="34" charset="0"/>
                <a:cs typeface="Arial" pitchFamily="34" charset="0"/>
              </a:rPr>
              <a:t>Wolfgang</a:t>
            </a:r>
            <a:r>
              <a:rPr lang="en-US" sz="1200" b="1" dirty="0" smtClean="0">
                <a:latin typeface="Arial" pitchFamily="34" charset="0"/>
                <a:cs typeface="Arial" pitchFamily="34" charset="0"/>
              </a:rPr>
              <a:t> </a:t>
            </a:r>
            <a:r>
              <a:rPr lang="en-US" sz="1200" dirty="0" smtClean="0">
                <a:latin typeface="Arial" pitchFamily="34" charset="0"/>
                <a:cs typeface="Arial" pitchFamily="34" charset="0"/>
              </a:rPr>
              <a:t>to ensure alignment with broader ASME social media policy.  </a:t>
            </a:r>
            <a:r>
              <a:rPr lang="en-US" sz="1200" b="1" i="1" dirty="0" smtClean="0">
                <a:latin typeface="Arial" pitchFamily="34" charset="0"/>
                <a:cs typeface="Arial" pitchFamily="34" charset="0"/>
              </a:rPr>
              <a:t>Erin Dolan </a:t>
            </a:r>
            <a:r>
              <a:rPr lang="en-US" sz="1200" dirty="0" smtClean="0">
                <a:latin typeface="Arial" pitchFamily="34" charset="0"/>
                <a:cs typeface="Arial" pitchFamily="34" charset="0"/>
              </a:rPr>
              <a:t>to provide copy of policy to </a:t>
            </a:r>
            <a:r>
              <a:rPr lang="en-US" sz="1200" b="1" i="1" dirty="0" smtClean="0">
                <a:latin typeface="Arial" pitchFamily="34" charset="0"/>
                <a:cs typeface="Arial" pitchFamily="34" charset="0"/>
              </a:rPr>
              <a:t>Wolfgang </a:t>
            </a:r>
            <a:r>
              <a:rPr lang="en-US" sz="1200" dirty="0" smtClean="0">
                <a:latin typeface="Arial" pitchFamily="34" charset="0"/>
                <a:cs typeface="Arial" pitchFamily="34" charset="0"/>
              </a:rPr>
              <a:t>and MD exec committee</a:t>
            </a:r>
          </a:p>
          <a:p>
            <a:pPr marL="109728" indent="-109728">
              <a:buFont typeface="Wingdings" pitchFamily="2" charset="2"/>
              <a:buChar char="§"/>
            </a:pPr>
            <a:endParaRPr lang="en-US" sz="1200" b="1"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vron 2"/>
          <p:cNvSpPr/>
          <p:nvPr/>
        </p:nvSpPr>
        <p:spPr bwMode="ltGray">
          <a:xfrm>
            <a:off x="3256155"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Accomplishments</a:t>
            </a:r>
          </a:p>
        </p:txBody>
      </p:sp>
      <p:sp>
        <p:nvSpPr>
          <p:cNvPr id="4" name="Chevron 3"/>
          <p:cNvSpPr/>
          <p:nvPr/>
        </p:nvSpPr>
        <p:spPr bwMode="ltGray">
          <a:xfrm>
            <a:off x="441960"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Key Objectives</a:t>
            </a:r>
          </a:p>
        </p:txBody>
      </p:sp>
      <p:sp>
        <p:nvSpPr>
          <p:cNvPr id="5" name="Chevron 4"/>
          <p:cNvSpPr/>
          <p:nvPr/>
        </p:nvSpPr>
        <p:spPr bwMode="ltGray">
          <a:xfrm>
            <a:off x="6062904"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Next Steps</a:t>
            </a:r>
          </a:p>
        </p:txBody>
      </p:sp>
      <p:sp>
        <p:nvSpPr>
          <p:cNvPr id="6" name="Rounded Rectangle 5"/>
          <p:cNvSpPr/>
          <p:nvPr/>
        </p:nvSpPr>
        <p:spPr bwMode="ltGray">
          <a:xfrm>
            <a:off x="441960"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Expand awareness of Management Division within and outside of ASME</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Attract current and potential members to the Management Division</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Explore opportunities to grow relationships with selected engineering management schools</a:t>
            </a:r>
          </a:p>
          <a:p>
            <a:pPr marL="109728" indent="-109728">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Aft>
                <a:spcPts val="600"/>
              </a:spcAft>
              <a:buFont typeface="Wingdings" pitchFamily="2" charset="2"/>
              <a:buChar char="§"/>
            </a:pPr>
            <a:endParaRPr lang="en-US" sz="1200" dirty="0" err="1" smtClean="0">
              <a:solidFill>
                <a:schemeClr val="tx1"/>
              </a:solidFill>
              <a:latin typeface="Arial" pitchFamily="34" charset="0"/>
              <a:cs typeface="Arial" pitchFamily="34" charset="0"/>
            </a:endParaRPr>
          </a:p>
        </p:txBody>
      </p:sp>
      <p:sp>
        <p:nvSpPr>
          <p:cNvPr id="7" name="Rounded Rectangle 6"/>
          <p:cNvSpPr/>
          <p:nvPr/>
        </p:nvSpPr>
        <p:spPr bwMode="ltGray">
          <a:xfrm>
            <a:off x="3256155"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Flyers and emails were sent out to selective schools in Canada and the Houston area </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Several challenges related to </a:t>
            </a:r>
          </a:p>
          <a:p>
            <a:pPr marL="566928" lvl="1"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Channel management </a:t>
            </a:r>
          </a:p>
          <a:p>
            <a:pPr marL="566928" lvl="1"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Value proposition</a:t>
            </a:r>
          </a:p>
          <a:p>
            <a:pPr marL="566928" lvl="1"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Call to action</a:t>
            </a:r>
          </a:p>
          <a:p>
            <a:pPr marL="566928" lvl="1"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Volunteer resources</a:t>
            </a:r>
          </a:p>
          <a:p>
            <a:pPr marL="109728" indent="-109728">
              <a:spcAft>
                <a:spcPts val="600"/>
              </a:spcAft>
            </a:pPr>
            <a:r>
              <a:rPr lang="en-US" sz="1200" dirty="0" smtClean="0">
                <a:solidFill>
                  <a:schemeClr val="tx1"/>
                </a:solidFill>
                <a:latin typeface="Arial" pitchFamily="34" charset="0"/>
                <a:cs typeface="Arial" pitchFamily="34" charset="0"/>
              </a:rPr>
              <a:t>   faced resulting in lack of response from schools</a:t>
            </a:r>
          </a:p>
          <a:p>
            <a:pPr marL="109728" indent="-109728">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err="1" smtClean="0">
              <a:solidFill>
                <a:schemeClr val="tx1"/>
              </a:solidFill>
              <a:latin typeface="Arial" pitchFamily="34" charset="0"/>
              <a:cs typeface="Arial" pitchFamily="34" charset="0"/>
            </a:endParaRPr>
          </a:p>
        </p:txBody>
      </p:sp>
      <p:sp>
        <p:nvSpPr>
          <p:cNvPr id="8" name="Rounded Rectangle 7"/>
          <p:cNvSpPr/>
          <p:nvPr/>
        </p:nvSpPr>
        <p:spPr bwMode="ltGray">
          <a:xfrm>
            <a:off x="6062904" y="2285999"/>
            <a:ext cx="2588952" cy="4457629"/>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Assess viability of initiative</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Modify  call to action to post / distribute flyer</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Develop and pursue alternative strategy to manage promotion through channel</a:t>
            </a:r>
          </a:p>
          <a:p>
            <a:pPr marL="566928" lvl="1"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Promote availability of 11X14 flyer for online download to ASME student chapters and Sections</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Continue appraisal of effort and account for second order benefits related to current member engagement with MD</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Evaluate opportunities to promote knowledge webcasts / seminars jointly developed with other groups</a:t>
            </a:r>
          </a:p>
        </p:txBody>
      </p:sp>
      <p:sp>
        <p:nvSpPr>
          <p:cNvPr id="9" name="Title 1"/>
          <p:cNvSpPr>
            <a:spLocks noGrp="1"/>
          </p:cNvSpPr>
          <p:nvPr>
            <p:ph type="title"/>
          </p:nvPr>
        </p:nvSpPr>
        <p:spPr>
          <a:xfrm>
            <a:off x="457200" y="704088"/>
            <a:ext cx="8229600" cy="1143000"/>
          </a:xfrm>
        </p:spPr>
        <p:txBody>
          <a:bodyPr anchor="t">
            <a:normAutofit/>
          </a:bodyPr>
          <a:lstStyle/>
          <a:p>
            <a:r>
              <a:rPr lang="en-US" sz="1800" b="1" dirty="0" smtClean="0">
                <a:latin typeface="Arial" pitchFamily="34" charset="0"/>
                <a:cs typeface="Arial" pitchFamily="34" charset="0"/>
              </a:rPr>
              <a:t>Activity Status – Engineering Program Outreach </a:t>
            </a:r>
            <a:br>
              <a:rPr lang="en-US" sz="1800" b="1" dirty="0" smtClean="0">
                <a:latin typeface="Arial" pitchFamily="34" charset="0"/>
                <a:cs typeface="Arial" pitchFamily="34" charset="0"/>
              </a:rPr>
            </a:br>
            <a:r>
              <a:rPr lang="en-US" sz="1400" dirty="0" smtClean="0">
                <a:latin typeface="Arial" pitchFamily="34" charset="0"/>
                <a:cs typeface="Arial" pitchFamily="34" charset="0"/>
              </a:rPr>
              <a:t>While a focused effort was made to engage with selected engineering management programs, the challenges encountered resulted in lack of known response to the outreach efforts</a:t>
            </a:r>
            <a:r>
              <a:rPr lang="en-US" sz="1800" b="1" dirty="0" smtClean="0">
                <a:latin typeface="Arial" pitchFamily="34" charset="0"/>
                <a:cs typeface="Arial" pitchFamily="34" charset="0"/>
              </a:rPr>
              <a:t/>
            </a:r>
            <a:br>
              <a:rPr lang="en-US" sz="1800" b="1" dirty="0" smtClean="0">
                <a:latin typeface="Arial" pitchFamily="34" charset="0"/>
                <a:cs typeface="Arial" pitchFamily="34" charset="0"/>
              </a:rPr>
            </a:br>
            <a:endParaRPr lang="en-US" sz="1800" b="1" dirty="0">
              <a:latin typeface="Arial" pitchFamily="34" charset="0"/>
              <a:cs typeface="Arial" pitchFamily="34" charset="0"/>
            </a:endParaRPr>
          </a:p>
        </p:txBody>
      </p:sp>
      <p:grpSp>
        <p:nvGrpSpPr>
          <p:cNvPr id="10" name="Group 46"/>
          <p:cNvGrpSpPr/>
          <p:nvPr/>
        </p:nvGrpSpPr>
        <p:grpSpPr>
          <a:xfrm>
            <a:off x="8686800" y="457200"/>
            <a:ext cx="228600" cy="228600"/>
            <a:chOff x="4335782" y="5958519"/>
            <a:chExt cx="307156" cy="293853"/>
          </a:xfrm>
        </p:grpSpPr>
        <p:sp>
          <p:nvSpPr>
            <p:cNvPr id="11" name="Oval 10"/>
            <p:cNvSpPr>
              <a:spLocks noChangeArrowheads="1"/>
            </p:cNvSpPr>
            <p:nvPr/>
          </p:nvSpPr>
          <p:spPr bwMode="auto">
            <a:xfrm>
              <a:off x="4335782" y="5958519"/>
              <a:ext cx="307156" cy="293853"/>
            </a:xfrm>
            <a:prstGeom prst="ellipse">
              <a:avLst/>
            </a:prstGeom>
            <a:solidFill>
              <a:schemeClr val="bg1"/>
            </a:solidFill>
            <a:ln w="9525">
              <a:solidFill>
                <a:schemeClr val="tx2">
                  <a:lumMod val="75000"/>
                </a:schemeClr>
              </a:solidFill>
              <a:round/>
              <a:headEnd/>
              <a:tailEnd/>
            </a:ln>
          </p:spPr>
          <p:txBody>
            <a:bodyPr wrap="none" anchor="ctr"/>
            <a:lstStyle/>
            <a:p>
              <a:pPr eaLnBrk="0" hangingPunct="0"/>
              <a:endParaRPr lang="en-US" sz="2000">
                <a:latin typeface="Trebuchet MS" pitchFamily="34" charset="0"/>
              </a:endParaRPr>
            </a:p>
          </p:txBody>
        </p:sp>
        <p:sp>
          <p:nvSpPr>
            <p:cNvPr id="12" name="Arc 10"/>
            <p:cNvSpPr>
              <a:spLocks/>
            </p:cNvSpPr>
            <p:nvPr/>
          </p:nvSpPr>
          <p:spPr bwMode="auto">
            <a:xfrm>
              <a:off x="4489358" y="5963309"/>
              <a:ext cx="153579" cy="284270"/>
            </a:xfrm>
            <a:custGeom>
              <a:avLst/>
              <a:gdLst>
                <a:gd name="T0" fmla="*/ 0 w 21600"/>
                <a:gd name="T1" fmla="*/ 0 h 43195"/>
                <a:gd name="T2" fmla="*/ 0 w 21600"/>
                <a:gd name="T3" fmla="*/ 0 h 43195"/>
                <a:gd name="T4" fmla="*/ 0 w 21600"/>
                <a:gd name="T5" fmla="*/ 0 h 43195"/>
                <a:gd name="T6" fmla="*/ 0 60000 65536"/>
                <a:gd name="T7" fmla="*/ 0 60000 65536"/>
                <a:gd name="T8" fmla="*/ 0 60000 65536"/>
                <a:gd name="T9" fmla="*/ 0 w 21600"/>
                <a:gd name="T10" fmla="*/ 0 h 43195"/>
                <a:gd name="T11" fmla="*/ 21600 w 21600"/>
                <a:gd name="T12" fmla="*/ 43195 h 43195"/>
              </a:gdLst>
              <a:ahLst/>
              <a:cxnLst>
                <a:cxn ang="T6">
                  <a:pos x="T0" y="T1"/>
                </a:cxn>
                <a:cxn ang="T7">
                  <a:pos x="T2" y="T3"/>
                </a:cxn>
                <a:cxn ang="T8">
                  <a:pos x="T4" y="T5"/>
                </a:cxn>
              </a:cxnLst>
              <a:rect l="T9" t="T10" r="T11" b="T12"/>
              <a:pathLst>
                <a:path w="21600" h="43195" fill="none" extrusionOk="0">
                  <a:moveTo>
                    <a:pt x="469" y="0"/>
                  </a:moveTo>
                  <a:cubicBezTo>
                    <a:pt x="12213" y="255"/>
                    <a:pt x="21600" y="9848"/>
                    <a:pt x="21600" y="21595"/>
                  </a:cubicBezTo>
                  <a:cubicBezTo>
                    <a:pt x="21600" y="33524"/>
                    <a:pt x="11929" y="43194"/>
                    <a:pt x="0" y="43195"/>
                  </a:cubicBezTo>
                </a:path>
                <a:path w="21600" h="43195" stroke="0" extrusionOk="0">
                  <a:moveTo>
                    <a:pt x="469" y="0"/>
                  </a:moveTo>
                  <a:cubicBezTo>
                    <a:pt x="12213" y="255"/>
                    <a:pt x="21600" y="9848"/>
                    <a:pt x="21600" y="21595"/>
                  </a:cubicBezTo>
                  <a:cubicBezTo>
                    <a:pt x="21600" y="33524"/>
                    <a:pt x="11929" y="43194"/>
                    <a:pt x="0" y="43195"/>
                  </a:cubicBezTo>
                  <a:lnTo>
                    <a:pt x="0" y="21595"/>
                  </a:lnTo>
                  <a:close/>
                </a:path>
              </a:pathLst>
            </a:custGeom>
            <a:solidFill>
              <a:schemeClr val="tx2">
                <a:lumMod val="75000"/>
              </a:schemeClr>
            </a:solidFill>
            <a:ln w="12700">
              <a:solidFill>
                <a:schemeClr val="tx2">
                  <a:lumMod val="75000"/>
                </a:schemeClr>
              </a:solidFill>
              <a:round/>
              <a:headEnd/>
              <a:tailEnd/>
            </a:ln>
          </p:spPr>
          <p:txBody>
            <a:bodyPr wrap="none" anchor="ctr"/>
            <a:lstStyle/>
            <a:p>
              <a:endParaRPr lang="en-US" sz="2000"/>
            </a:p>
          </p:txBody>
        </p:sp>
      </p:grpSp>
      <p:sp>
        <p:nvSpPr>
          <p:cNvPr id="13" name="Rectangle 12"/>
          <p:cNvSpPr/>
          <p:nvPr/>
        </p:nvSpPr>
        <p:spPr>
          <a:xfrm>
            <a:off x="609600" y="5486400"/>
            <a:ext cx="5334000" cy="1066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685800" y="5562601"/>
            <a:ext cx="5233358" cy="1015663"/>
          </a:xfrm>
          <a:prstGeom prst="rect">
            <a:avLst/>
          </a:prstGeom>
          <a:noFill/>
        </p:spPr>
        <p:txBody>
          <a:bodyPr wrap="square" rtlCol="0">
            <a:spAutoFit/>
          </a:bodyPr>
          <a:lstStyle/>
          <a:p>
            <a:pPr marL="109728" indent="-109728"/>
            <a:r>
              <a:rPr lang="en-US" sz="1200" b="1" dirty="0" smtClean="0">
                <a:latin typeface="Arial" pitchFamily="34" charset="0"/>
                <a:cs typeface="Arial" pitchFamily="34" charset="0"/>
              </a:rPr>
              <a:t>Meeting Minutes</a:t>
            </a:r>
          </a:p>
          <a:p>
            <a:pPr marL="109728" indent="-109728">
              <a:buFont typeface="Wingdings" pitchFamily="2" charset="2"/>
              <a:buChar char="§"/>
            </a:pPr>
            <a:r>
              <a:rPr lang="en-US" sz="1200" b="1" dirty="0" smtClean="0">
                <a:latin typeface="Arial" pitchFamily="34" charset="0"/>
                <a:cs typeface="Arial" pitchFamily="34" charset="0"/>
              </a:rPr>
              <a:t>Committee </a:t>
            </a:r>
            <a:r>
              <a:rPr lang="en-US" sz="1200" dirty="0" smtClean="0">
                <a:latin typeface="Arial" pitchFamily="34" charset="0"/>
                <a:cs typeface="Arial" pitchFamily="34" charset="0"/>
              </a:rPr>
              <a:t>voted to continue outreach effort</a:t>
            </a:r>
          </a:p>
          <a:p>
            <a:pPr marL="109728" indent="-109728">
              <a:buFont typeface="Wingdings" pitchFamily="2" charset="2"/>
              <a:buChar char="§"/>
            </a:pPr>
            <a:r>
              <a:rPr lang="en-US" sz="1200" b="1" i="1" dirty="0" smtClean="0">
                <a:latin typeface="Arial" pitchFamily="34" charset="0"/>
                <a:cs typeface="Arial" pitchFamily="34" charset="0"/>
              </a:rPr>
              <a:t>Chetan</a:t>
            </a:r>
            <a:r>
              <a:rPr lang="en-US" sz="1200" dirty="0" smtClean="0">
                <a:latin typeface="Arial" pitchFamily="34" charset="0"/>
                <a:cs typeface="Arial" pitchFamily="34" charset="0"/>
              </a:rPr>
              <a:t> to generate outreach flyer</a:t>
            </a:r>
          </a:p>
          <a:p>
            <a:pPr marL="109728" indent="-109728">
              <a:buFont typeface="Wingdings" pitchFamily="2" charset="2"/>
              <a:buChar char="§"/>
            </a:pPr>
            <a:r>
              <a:rPr lang="en-US" sz="1200" b="1" i="1" dirty="0" smtClean="0">
                <a:latin typeface="Arial" pitchFamily="34" charset="0"/>
                <a:cs typeface="Arial" pitchFamily="34" charset="0"/>
              </a:rPr>
              <a:t>Siva</a:t>
            </a:r>
            <a:r>
              <a:rPr lang="en-US" sz="1200" dirty="0" smtClean="0">
                <a:latin typeface="Arial" pitchFamily="34" charset="0"/>
                <a:cs typeface="Arial" pitchFamily="34" charset="0"/>
              </a:rPr>
              <a:t> to coordinate outreach to local ASME student chapters via digital channels </a:t>
            </a:r>
            <a:endParaRPr lang="en-US" sz="1200" b="1"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vron 2"/>
          <p:cNvSpPr/>
          <p:nvPr/>
        </p:nvSpPr>
        <p:spPr bwMode="ltGray">
          <a:xfrm>
            <a:off x="3256155"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Accomplishments</a:t>
            </a:r>
          </a:p>
        </p:txBody>
      </p:sp>
      <p:sp>
        <p:nvSpPr>
          <p:cNvPr id="4" name="Chevron 3"/>
          <p:cNvSpPr/>
          <p:nvPr/>
        </p:nvSpPr>
        <p:spPr bwMode="ltGray">
          <a:xfrm>
            <a:off x="441960"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Key Objectives</a:t>
            </a:r>
          </a:p>
        </p:txBody>
      </p:sp>
      <p:sp>
        <p:nvSpPr>
          <p:cNvPr id="5" name="Chevron 4"/>
          <p:cNvSpPr/>
          <p:nvPr/>
        </p:nvSpPr>
        <p:spPr bwMode="ltGray">
          <a:xfrm>
            <a:off x="6062904"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Next Steps</a:t>
            </a:r>
          </a:p>
        </p:txBody>
      </p:sp>
      <p:sp>
        <p:nvSpPr>
          <p:cNvPr id="6" name="Rounded Rectangle 5"/>
          <p:cNvSpPr/>
          <p:nvPr/>
        </p:nvSpPr>
        <p:spPr bwMode="ltGray">
          <a:xfrm>
            <a:off x="441960"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Promote the art and science of engineering management</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Educate non MD members on engineering management principles and issues</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Leverage MD members knowledge and expertise in relevant areas</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Increase awareness of MD to the broader ASME community</a:t>
            </a:r>
          </a:p>
          <a:p>
            <a:pPr marL="109728" indent="-109728">
              <a:spcAft>
                <a:spcPts val="600"/>
              </a:spcAft>
              <a:buFont typeface="Wingdings" pitchFamily="2" charset="2"/>
              <a:buChar char="§"/>
            </a:pPr>
            <a:endParaRPr lang="en-US" sz="1200" dirty="0" err="1" smtClean="0">
              <a:solidFill>
                <a:schemeClr val="tx1"/>
              </a:solidFill>
              <a:latin typeface="Arial" pitchFamily="34" charset="0"/>
              <a:cs typeface="Arial" pitchFamily="34" charset="0"/>
            </a:endParaRPr>
          </a:p>
        </p:txBody>
      </p:sp>
      <p:sp>
        <p:nvSpPr>
          <p:cNvPr id="7" name="Rounded Rectangle 6"/>
          <p:cNvSpPr/>
          <p:nvPr/>
        </p:nvSpPr>
        <p:spPr bwMode="ltGray">
          <a:xfrm>
            <a:off x="3256155"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Topic and author (Dr. Wolfgang Mueller </a:t>
            </a:r>
            <a:r>
              <a:rPr lang="en-US" sz="1200" dirty="0" err="1" smtClean="0">
                <a:solidFill>
                  <a:schemeClr val="tx1"/>
                </a:solidFill>
                <a:latin typeface="Arial" pitchFamily="34" charset="0"/>
                <a:cs typeface="Arial" pitchFamily="34" charset="0"/>
              </a:rPr>
              <a:t>Leydig</a:t>
            </a:r>
            <a:r>
              <a:rPr lang="en-US" sz="1200" dirty="0" smtClean="0">
                <a:solidFill>
                  <a:schemeClr val="tx1"/>
                </a:solidFill>
                <a:latin typeface="Arial" pitchFamily="34" charset="0"/>
                <a:cs typeface="Arial" pitchFamily="34" charset="0"/>
              </a:rPr>
              <a:t>) identified for magazine publication</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Jointly led effort between ME magazine and MD team </a:t>
            </a:r>
          </a:p>
          <a:p>
            <a:pPr marL="109728" indent="-109728">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err="1" smtClean="0">
              <a:solidFill>
                <a:schemeClr val="tx1"/>
              </a:solidFill>
              <a:latin typeface="Arial" pitchFamily="34" charset="0"/>
              <a:cs typeface="Arial" pitchFamily="34" charset="0"/>
            </a:endParaRPr>
          </a:p>
        </p:txBody>
      </p:sp>
      <p:sp>
        <p:nvSpPr>
          <p:cNvPr id="8" name="Rounded Rectangle 7"/>
          <p:cNvSpPr/>
          <p:nvPr/>
        </p:nvSpPr>
        <p:spPr bwMode="ltGray">
          <a:xfrm>
            <a:off x="6062904"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Continue collaborative efforts</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Ensure timely publication of article in ME magazine</a:t>
            </a:r>
          </a:p>
        </p:txBody>
      </p:sp>
      <p:sp>
        <p:nvSpPr>
          <p:cNvPr id="9" name="Title 1"/>
          <p:cNvSpPr>
            <a:spLocks noGrp="1"/>
          </p:cNvSpPr>
          <p:nvPr>
            <p:ph type="title"/>
          </p:nvPr>
        </p:nvSpPr>
        <p:spPr>
          <a:xfrm>
            <a:off x="457200" y="704088"/>
            <a:ext cx="8229600" cy="1143000"/>
          </a:xfrm>
        </p:spPr>
        <p:txBody>
          <a:bodyPr anchor="t">
            <a:normAutofit/>
          </a:bodyPr>
          <a:lstStyle/>
          <a:p>
            <a:r>
              <a:rPr lang="en-US" sz="1800" b="1" dirty="0" smtClean="0">
                <a:latin typeface="Arial" pitchFamily="34" charset="0"/>
                <a:cs typeface="Arial" pitchFamily="34" charset="0"/>
              </a:rPr>
              <a:t>Activity Status – ME Magazine Article Contribution</a:t>
            </a:r>
            <a:br>
              <a:rPr lang="en-US" sz="1800" b="1" dirty="0" smtClean="0">
                <a:latin typeface="Arial" pitchFamily="34" charset="0"/>
                <a:cs typeface="Arial" pitchFamily="34" charset="0"/>
              </a:rPr>
            </a:br>
            <a:r>
              <a:rPr lang="en-US" sz="1400" dirty="0" smtClean="0">
                <a:latin typeface="Arial" pitchFamily="34" charset="0"/>
                <a:cs typeface="Arial" pitchFamily="34" charset="0"/>
              </a:rPr>
              <a:t>MD is on track to publish an article in the early part of CY2013 (target Q1) thereby fulfilling its objective of promoting the art and science of engineering management</a:t>
            </a:r>
            <a:endParaRPr lang="en-US" sz="1800" b="1" dirty="0">
              <a:latin typeface="Arial" pitchFamily="34" charset="0"/>
              <a:cs typeface="Arial" pitchFamily="34" charset="0"/>
            </a:endParaRPr>
          </a:p>
        </p:txBody>
      </p:sp>
      <p:sp>
        <p:nvSpPr>
          <p:cNvPr id="10" name="Arc 7"/>
          <p:cNvSpPr>
            <a:spLocks/>
          </p:cNvSpPr>
          <p:nvPr/>
        </p:nvSpPr>
        <p:spPr bwMode="auto">
          <a:xfrm>
            <a:off x="8686800" y="457200"/>
            <a:ext cx="228600" cy="228600"/>
          </a:xfrm>
          <a:custGeom>
            <a:avLst/>
            <a:gdLst>
              <a:gd name="T0" fmla="*/ 0 w 43200"/>
              <a:gd name="T1" fmla="*/ 0 h 43200"/>
              <a:gd name="T2" fmla="*/ 0 w 43200"/>
              <a:gd name="T3" fmla="*/ 0 h 43200"/>
              <a:gd name="T4" fmla="*/ 0 w 43200"/>
              <a:gd name="T5" fmla="*/ 0 h 43200"/>
              <a:gd name="T6" fmla="*/ 0 60000 65536"/>
              <a:gd name="T7" fmla="*/ 0 60000 65536"/>
              <a:gd name="T8" fmla="*/ 0 60000 65536"/>
              <a:gd name="T9" fmla="*/ 0 w 43200"/>
              <a:gd name="T10" fmla="*/ 0 h 43200"/>
              <a:gd name="T11" fmla="*/ 43200 w 43200"/>
              <a:gd name="T12" fmla="*/ 43200 h 43200"/>
            </a:gdLst>
            <a:ahLst/>
            <a:cxnLst>
              <a:cxn ang="T6">
                <a:pos x="T0" y="T1"/>
              </a:cxn>
              <a:cxn ang="T7">
                <a:pos x="T2" y="T3"/>
              </a:cxn>
              <a:cxn ang="T8">
                <a:pos x="T4" y="T5"/>
              </a:cxn>
            </a:cxnLst>
            <a:rect l="T9" t="T10" r="T11" b="T12"/>
            <a:pathLst>
              <a:path w="43200" h="43200" fill="none"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path>
              <a:path w="43200" h="43200" stroke="0"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lnTo>
                  <a:pt x="21600" y="21600"/>
                </a:lnTo>
                <a:close/>
              </a:path>
            </a:pathLst>
          </a:custGeom>
          <a:solidFill>
            <a:schemeClr val="tx2">
              <a:lumMod val="75000"/>
            </a:schemeClr>
          </a:solidFill>
          <a:ln w="12700">
            <a:solidFill>
              <a:schemeClr val="tx2">
                <a:lumMod val="75000"/>
              </a:schemeClr>
            </a:solidFill>
            <a:round/>
            <a:headEnd/>
            <a:tailEnd/>
          </a:ln>
        </p:spPr>
        <p:txBody>
          <a:bodyPr wrap="none" anchor="ctr"/>
          <a:lstStyle/>
          <a:p>
            <a:endParaRPr lang="en-US"/>
          </a:p>
        </p:txBody>
      </p:sp>
      <p:sp>
        <p:nvSpPr>
          <p:cNvPr id="11" name="Rectangle 10"/>
          <p:cNvSpPr/>
          <p:nvPr/>
        </p:nvSpPr>
        <p:spPr>
          <a:xfrm>
            <a:off x="609600" y="5486400"/>
            <a:ext cx="8077200" cy="1066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685800" y="5562600"/>
            <a:ext cx="7924800" cy="461665"/>
          </a:xfrm>
          <a:prstGeom prst="rect">
            <a:avLst/>
          </a:prstGeom>
          <a:noFill/>
        </p:spPr>
        <p:txBody>
          <a:bodyPr wrap="square" rtlCol="0">
            <a:spAutoFit/>
          </a:bodyPr>
          <a:lstStyle/>
          <a:p>
            <a:pPr marL="109728" indent="-109728"/>
            <a:r>
              <a:rPr lang="en-US" sz="1200" b="1" dirty="0" smtClean="0">
                <a:latin typeface="Arial" pitchFamily="34" charset="0"/>
                <a:cs typeface="Arial" pitchFamily="34" charset="0"/>
              </a:rPr>
              <a:t>Meeting Minutes</a:t>
            </a:r>
          </a:p>
          <a:p>
            <a:pPr marL="109728" indent="-109728">
              <a:buFont typeface="Wingdings" pitchFamily="2" charset="2"/>
              <a:buChar char="§"/>
            </a:pPr>
            <a:r>
              <a:rPr lang="en-US" sz="1200" b="1" i="1" dirty="0" smtClean="0">
                <a:latin typeface="Arial" pitchFamily="34" charset="0"/>
                <a:cs typeface="Arial" pitchFamily="34" charset="0"/>
              </a:rPr>
              <a:t>Wolfgang</a:t>
            </a:r>
            <a:r>
              <a:rPr lang="en-US" sz="1200" dirty="0" smtClean="0">
                <a:latin typeface="Arial" pitchFamily="34" charset="0"/>
                <a:cs typeface="Arial" pitchFamily="34" charset="0"/>
              </a:rPr>
              <a:t> to coordinate logistics of article publication with </a:t>
            </a:r>
            <a:r>
              <a:rPr lang="en-US" sz="1200" b="1" i="1" dirty="0" smtClean="0">
                <a:latin typeface="Arial" pitchFamily="34" charset="0"/>
                <a:cs typeface="Arial" pitchFamily="34" charset="0"/>
              </a:rPr>
              <a:t>Harry Hutchinson</a:t>
            </a:r>
            <a:endParaRPr lang="en-US" sz="1200" b="1" i="1"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vron 2"/>
          <p:cNvSpPr/>
          <p:nvPr/>
        </p:nvSpPr>
        <p:spPr bwMode="ltGray">
          <a:xfrm>
            <a:off x="3256155"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Accomplishments</a:t>
            </a:r>
          </a:p>
        </p:txBody>
      </p:sp>
      <p:sp>
        <p:nvSpPr>
          <p:cNvPr id="4" name="Chevron 3"/>
          <p:cNvSpPr/>
          <p:nvPr/>
        </p:nvSpPr>
        <p:spPr bwMode="ltGray">
          <a:xfrm>
            <a:off x="441960"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Key Objectives</a:t>
            </a:r>
          </a:p>
        </p:txBody>
      </p:sp>
      <p:sp>
        <p:nvSpPr>
          <p:cNvPr id="5" name="Chevron 4"/>
          <p:cNvSpPr/>
          <p:nvPr/>
        </p:nvSpPr>
        <p:spPr bwMode="ltGray">
          <a:xfrm>
            <a:off x="6062904"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Next Steps</a:t>
            </a:r>
          </a:p>
        </p:txBody>
      </p:sp>
      <p:sp>
        <p:nvSpPr>
          <p:cNvPr id="6" name="Rounded Rectangle 5"/>
          <p:cNvSpPr/>
          <p:nvPr/>
        </p:nvSpPr>
        <p:spPr bwMode="ltGray">
          <a:xfrm>
            <a:off x="441960"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Identify and elect executive committee members</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Develop pipeline of talent and next generation of leaders</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Provide opportunities for leadership to MD members</a:t>
            </a:r>
          </a:p>
          <a:p>
            <a:pPr marL="109728" indent="-109728">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Aft>
                <a:spcPts val="600"/>
              </a:spcAft>
              <a:buFont typeface="Wingdings" pitchFamily="2" charset="2"/>
              <a:buChar char="§"/>
            </a:pPr>
            <a:endParaRPr lang="en-US" sz="1200" dirty="0" err="1" smtClean="0">
              <a:solidFill>
                <a:schemeClr val="tx1"/>
              </a:solidFill>
              <a:latin typeface="Arial" pitchFamily="34" charset="0"/>
              <a:cs typeface="Arial" pitchFamily="34" charset="0"/>
            </a:endParaRPr>
          </a:p>
        </p:txBody>
      </p:sp>
      <p:sp>
        <p:nvSpPr>
          <p:cNvPr id="7" name="Rounded Rectangle 6"/>
          <p:cNvSpPr/>
          <p:nvPr/>
        </p:nvSpPr>
        <p:spPr bwMode="ltGray">
          <a:xfrm>
            <a:off x="3256155"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Identifying and working with several high potential members for the FY14 executive committee</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Senior leadership positions within executive committee are on track to be filled for FY14</a:t>
            </a:r>
          </a:p>
          <a:p>
            <a:pPr marL="109728" indent="-109728">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err="1" smtClean="0">
              <a:solidFill>
                <a:schemeClr val="tx1"/>
              </a:solidFill>
              <a:latin typeface="Arial" pitchFamily="34" charset="0"/>
              <a:cs typeface="Arial" pitchFamily="34" charset="0"/>
            </a:endParaRPr>
          </a:p>
        </p:txBody>
      </p:sp>
      <p:sp>
        <p:nvSpPr>
          <p:cNvPr id="8" name="Rounded Rectangle 7"/>
          <p:cNvSpPr/>
          <p:nvPr/>
        </p:nvSpPr>
        <p:spPr bwMode="ltGray">
          <a:xfrm>
            <a:off x="6062904"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Develop detailed list of positions and matching candidates by Feb, 2013</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Conduct elections during LTC 2013</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Develop and execute plans for transition by SAM 2013</a:t>
            </a:r>
          </a:p>
        </p:txBody>
      </p:sp>
      <p:sp>
        <p:nvSpPr>
          <p:cNvPr id="9" name="Title 1"/>
          <p:cNvSpPr>
            <a:spLocks noGrp="1"/>
          </p:cNvSpPr>
          <p:nvPr>
            <p:ph type="title"/>
          </p:nvPr>
        </p:nvSpPr>
        <p:spPr>
          <a:xfrm>
            <a:off x="457200" y="704088"/>
            <a:ext cx="8229600" cy="1143000"/>
          </a:xfrm>
        </p:spPr>
        <p:txBody>
          <a:bodyPr anchor="t">
            <a:normAutofit/>
          </a:bodyPr>
          <a:lstStyle/>
          <a:p>
            <a:r>
              <a:rPr lang="en-US" sz="1800" b="1" dirty="0" smtClean="0">
                <a:latin typeface="Arial" pitchFamily="34" charset="0"/>
                <a:cs typeface="Arial" pitchFamily="34" charset="0"/>
              </a:rPr>
              <a:t>Activity Status – Electoral planning for FY14 leadership team</a:t>
            </a:r>
            <a:br>
              <a:rPr lang="en-US" sz="1800" b="1" dirty="0" smtClean="0">
                <a:latin typeface="Arial" pitchFamily="34" charset="0"/>
                <a:cs typeface="Arial" pitchFamily="34" charset="0"/>
              </a:rPr>
            </a:br>
            <a:r>
              <a:rPr lang="en-US" sz="1400" dirty="0" smtClean="0">
                <a:latin typeface="Arial" pitchFamily="34" charset="0"/>
                <a:cs typeface="Arial" pitchFamily="34" charset="0"/>
              </a:rPr>
              <a:t>MD is on track to conduct electoral process during LTC 2013 and elect a full roster of the executive committee</a:t>
            </a:r>
            <a:endParaRPr lang="en-US" sz="1800" b="1" dirty="0">
              <a:latin typeface="Arial" pitchFamily="34" charset="0"/>
              <a:cs typeface="Arial" pitchFamily="34" charset="0"/>
            </a:endParaRPr>
          </a:p>
        </p:txBody>
      </p:sp>
      <p:sp>
        <p:nvSpPr>
          <p:cNvPr id="10" name="Arc 7"/>
          <p:cNvSpPr>
            <a:spLocks/>
          </p:cNvSpPr>
          <p:nvPr/>
        </p:nvSpPr>
        <p:spPr bwMode="auto">
          <a:xfrm>
            <a:off x="8686800" y="457200"/>
            <a:ext cx="228600" cy="228600"/>
          </a:xfrm>
          <a:custGeom>
            <a:avLst/>
            <a:gdLst>
              <a:gd name="T0" fmla="*/ 0 w 43200"/>
              <a:gd name="T1" fmla="*/ 0 h 43200"/>
              <a:gd name="T2" fmla="*/ 0 w 43200"/>
              <a:gd name="T3" fmla="*/ 0 h 43200"/>
              <a:gd name="T4" fmla="*/ 0 w 43200"/>
              <a:gd name="T5" fmla="*/ 0 h 43200"/>
              <a:gd name="T6" fmla="*/ 0 60000 65536"/>
              <a:gd name="T7" fmla="*/ 0 60000 65536"/>
              <a:gd name="T8" fmla="*/ 0 60000 65536"/>
              <a:gd name="T9" fmla="*/ 0 w 43200"/>
              <a:gd name="T10" fmla="*/ 0 h 43200"/>
              <a:gd name="T11" fmla="*/ 43200 w 43200"/>
              <a:gd name="T12" fmla="*/ 43200 h 43200"/>
            </a:gdLst>
            <a:ahLst/>
            <a:cxnLst>
              <a:cxn ang="T6">
                <a:pos x="T0" y="T1"/>
              </a:cxn>
              <a:cxn ang="T7">
                <a:pos x="T2" y="T3"/>
              </a:cxn>
              <a:cxn ang="T8">
                <a:pos x="T4" y="T5"/>
              </a:cxn>
            </a:cxnLst>
            <a:rect l="T9" t="T10" r="T11" b="T12"/>
            <a:pathLst>
              <a:path w="43200" h="43200" fill="none"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path>
              <a:path w="43200" h="43200" stroke="0"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lnTo>
                  <a:pt x="21600" y="21600"/>
                </a:lnTo>
                <a:close/>
              </a:path>
            </a:pathLst>
          </a:custGeom>
          <a:solidFill>
            <a:schemeClr val="tx2">
              <a:lumMod val="75000"/>
            </a:schemeClr>
          </a:solidFill>
          <a:ln w="12700">
            <a:solidFill>
              <a:schemeClr val="tx2">
                <a:lumMod val="75000"/>
              </a:schemeClr>
            </a:solidFill>
            <a:round/>
            <a:headEnd/>
            <a:tailEnd/>
          </a:ln>
        </p:spPr>
        <p:txBody>
          <a:bodyPr wrap="none" anchor="ctr"/>
          <a:lstStyle/>
          <a:p>
            <a:endParaRPr lang="en-US"/>
          </a:p>
        </p:txBody>
      </p:sp>
      <p:sp>
        <p:nvSpPr>
          <p:cNvPr id="11" name="Rectangle 10"/>
          <p:cNvSpPr/>
          <p:nvPr/>
        </p:nvSpPr>
        <p:spPr>
          <a:xfrm>
            <a:off x="609600" y="5486400"/>
            <a:ext cx="8077200" cy="1066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685800" y="5562600"/>
            <a:ext cx="7924800" cy="461665"/>
          </a:xfrm>
          <a:prstGeom prst="rect">
            <a:avLst/>
          </a:prstGeom>
          <a:noFill/>
        </p:spPr>
        <p:txBody>
          <a:bodyPr wrap="square" rtlCol="0">
            <a:spAutoFit/>
          </a:bodyPr>
          <a:lstStyle/>
          <a:p>
            <a:pPr marL="109728" indent="-109728"/>
            <a:r>
              <a:rPr lang="en-US" sz="1200" b="1" dirty="0" smtClean="0">
                <a:latin typeface="Arial" pitchFamily="34" charset="0"/>
                <a:cs typeface="Arial" pitchFamily="34" charset="0"/>
              </a:rPr>
              <a:t>Meeting Minutes</a:t>
            </a:r>
          </a:p>
          <a:p>
            <a:pPr marL="109728" indent="-109728">
              <a:buFont typeface="Wingdings" pitchFamily="2" charset="2"/>
              <a:buChar char="§"/>
            </a:pPr>
            <a:r>
              <a:rPr lang="en-US" sz="1200" b="1" i="1" dirty="0" smtClean="0">
                <a:latin typeface="Arial" pitchFamily="34" charset="0"/>
                <a:cs typeface="Arial" pitchFamily="34" charset="0"/>
              </a:rPr>
              <a:t>Chetan</a:t>
            </a:r>
            <a:r>
              <a:rPr lang="en-US" sz="1200" dirty="0" smtClean="0">
                <a:latin typeface="Arial" pitchFamily="34" charset="0"/>
                <a:cs typeface="Arial" pitchFamily="34" charset="0"/>
              </a:rPr>
              <a:t> to drive electoral planning efforts. </a:t>
            </a:r>
            <a:r>
              <a:rPr lang="en-US" sz="1200" b="1" dirty="0" smtClean="0">
                <a:latin typeface="Arial" pitchFamily="34" charset="0"/>
                <a:cs typeface="Arial" pitchFamily="34" charset="0"/>
              </a:rPr>
              <a:t>Target Completion: </a:t>
            </a:r>
            <a:r>
              <a:rPr lang="en-US" sz="1200" dirty="0" smtClean="0">
                <a:latin typeface="Arial" pitchFamily="34" charset="0"/>
                <a:cs typeface="Arial" pitchFamily="34" charset="0"/>
              </a:rPr>
              <a:t>March 2013 </a:t>
            </a:r>
            <a:r>
              <a:rPr lang="en-US" sz="1200" b="1" dirty="0" smtClean="0">
                <a:latin typeface="Arial" pitchFamily="34" charset="0"/>
                <a:cs typeface="Arial" pitchFamily="34" charset="0"/>
              </a:rPr>
              <a:t>(LTC)</a:t>
            </a:r>
            <a:endParaRPr lang="en-US" sz="1200" b="1" dirty="0">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vron 2"/>
          <p:cNvSpPr/>
          <p:nvPr/>
        </p:nvSpPr>
        <p:spPr bwMode="ltGray">
          <a:xfrm>
            <a:off x="3256155"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Accomplishments</a:t>
            </a:r>
          </a:p>
        </p:txBody>
      </p:sp>
      <p:sp>
        <p:nvSpPr>
          <p:cNvPr id="4" name="Chevron 3"/>
          <p:cNvSpPr/>
          <p:nvPr/>
        </p:nvSpPr>
        <p:spPr bwMode="ltGray">
          <a:xfrm>
            <a:off x="441960"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Key Objectives</a:t>
            </a:r>
          </a:p>
        </p:txBody>
      </p:sp>
      <p:sp>
        <p:nvSpPr>
          <p:cNvPr id="5" name="Chevron 4"/>
          <p:cNvSpPr/>
          <p:nvPr/>
        </p:nvSpPr>
        <p:spPr bwMode="ltGray">
          <a:xfrm>
            <a:off x="6062904"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Next Steps</a:t>
            </a:r>
          </a:p>
        </p:txBody>
      </p:sp>
      <p:sp>
        <p:nvSpPr>
          <p:cNvPr id="6" name="Rounded Rectangle 5"/>
          <p:cNvSpPr/>
          <p:nvPr/>
        </p:nvSpPr>
        <p:spPr bwMode="ltGray">
          <a:xfrm>
            <a:off x="441960"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Collaborate with groups – internal and external to ASME – with similar objectives to MD </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Leverage knowledge and expertise of other member organizations for the betterment of MD members</a:t>
            </a:r>
          </a:p>
          <a:p>
            <a:pPr marL="109728" indent="-109728">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Aft>
                <a:spcPts val="600"/>
              </a:spcAft>
              <a:buFont typeface="Wingdings" pitchFamily="2" charset="2"/>
              <a:buChar char="§"/>
            </a:pPr>
            <a:endParaRPr lang="en-US" sz="1200" dirty="0" err="1" smtClean="0">
              <a:solidFill>
                <a:schemeClr val="tx1"/>
              </a:solidFill>
              <a:latin typeface="Arial" pitchFamily="34" charset="0"/>
              <a:cs typeface="Arial" pitchFamily="34" charset="0"/>
            </a:endParaRPr>
          </a:p>
        </p:txBody>
      </p:sp>
      <p:sp>
        <p:nvSpPr>
          <p:cNvPr id="7" name="Rounded Rectangle 6"/>
          <p:cNvSpPr/>
          <p:nvPr/>
        </p:nvSpPr>
        <p:spPr bwMode="ltGray">
          <a:xfrm>
            <a:off x="3256155"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Several high – quality ideas were proposed and discussed within the executive committee</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Proposed ideas continue to be relevant and valuable to the MD members</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However, due to several challenges related to resource commitments, timing of milestones no major accomplishments were achieved in this domain</a:t>
            </a:r>
          </a:p>
          <a:p>
            <a:pPr marL="109728" indent="-109728">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err="1" smtClean="0">
              <a:solidFill>
                <a:schemeClr val="tx1"/>
              </a:solidFill>
              <a:latin typeface="Arial" pitchFamily="34" charset="0"/>
              <a:cs typeface="Arial" pitchFamily="34" charset="0"/>
            </a:endParaRPr>
          </a:p>
        </p:txBody>
      </p:sp>
      <p:sp>
        <p:nvSpPr>
          <p:cNvPr id="8" name="Rounded Rectangle 7"/>
          <p:cNvSpPr/>
          <p:nvPr/>
        </p:nvSpPr>
        <p:spPr bwMode="ltGray">
          <a:xfrm>
            <a:off x="6062904"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Assess viability of joint events with ASEM</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Focus on efforts related to video based knowledge sharing with committed support from ASME staff</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Identify target segments for promotion of videos</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Explore opportunities to collaborate within ETMG organization (Safety Engineering  and Risk Analysis Division (SERAD), Technology and Society (T&amp;S)) for IMECE session/s</a:t>
            </a:r>
          </a:p>
        </p:txBody>
      </p:sp>
      <p:sp>
        <p:nvSpPr>
          <p:cNvPr id="9" name="Title 1"/>
          <p:cNvSpPr>
            <a:spLocks noGrp="1"/>
          </p:cNvSpPr>
          <p:nvPr>
            <p:ph type="title"/>
          </p:nvPr>
        </p:nvSpPr>
        <p:spPr>
          <a:xfrm>
            <a:off x="457200" y="704088"/>
            <a:ext cx="8229600" cy="1143000"/>
          </a:xfrm>
        </p:spPr>
        <p:txBody>
          <a:bodyPr anchor="t">
            <a:normAutofit/>
          </a:bodyPr>
          <a:lstStyle/>
          <a:p>
            <a:r>
              <a:rPr lang="en-US" sz="1800" b="1" dirty="0" smtClean="0">
                <a:latin typeface="Arial" pitchFamily="34" charset="0"/>
                <a:cs typeface="Arial" pitchFamily="34" charset="0"/>
              </a:rPr>
              <a:t>Activity Status – Joint Efforts with Other Groups</a:t>
            </a:r>
            <a:br>
              <a:rPr lang="en-US" sz="1800" b="1" dirty="0" smtClean="0">
                <a:latin typeface="Arial" pitchFamily="34" charset="0"/>
                <a:cs typeface="Arial" pitchFamily="34" charset="0"/>
              </a:rPr>
            </a:br>
            <a:r>
              <a:rPr lang="en-US" sz="1400" dirty="0" smtClean="0">
                <a:latin typeface="Arial" pitchFamily="34" charset="0"/>
                <a:cs typeface="Arial" pitchFamily="34" charset="0"/>
              </a:rPr>
              <a:t>Due to several challenges related to lack of resource availability and timing of milestones,  no major milestones were achieved in this domain</a:t>
            </a:r>
            <a:endParaRPr lang="en-US" sz="1800" b="1" dirty="0">
              <a:latin typeface="Arial" pitchFamily="34" charset="0"/>
              <a:cs typeface="Arial" pitchFamily="34" charset="0"/>
            </a:endParaRPr>
          </a:p>
        </p:txBody>
      </p:sp>
      <p:sp>
        <p:nvSpPr>
          <p:cNvPr id="10" name="Oval 3"/>
          <p:cNvSpPr>
            <a:spLocks noChangeArrowheads="1"/>
          </p:cNvSpPr>
          <p:nvPr/>
        </p:nvSpPr>
        <p:spPr bwMode="auto">
          <a:xfrm>
            <a:off x="8686800" y="457200"/>
            <a:ext cx="228600" cy="228600"/>
          </a:xfrm>
          <a:prstGeom prst="ellipse">
            <a:avLst/>
          </a:prstGeom>
          <a:solidFill>
            <a:schemeClr val="bg1"/>
          </a:solidFill>
          <a:ln w="9525">
            <a:solidFill>
              <a:schemeClr val="tx2">
                <a:lumMod val="75000"/>
              </a:schemeClr>
            </a:solidFill>
            <a:round/>
            <a:headEnd/>
            <a:tailEnd/>
          </a:ln>
        </p:spPr>
        <p:txBody>
          <a:bodyPr wrap="none" anchor="ctr"/>
          <a:lstStyle/>
          <a:p>
            <a:pPr eaLnBrk="0" hangingPunct="0"/>
            <a:endParaRPr lang="en-US" sz="2000">
              <a:latin typeface="Trebuchet MS" pitchFamily="34" charset="0"/>
            </a:endParaRPr>
          </a:p>
        </p:txBody>
      </p:sp>
      <p:sp>
        <p:nvSpPr>
          <p:cNvPr id="11" name="Rectangle 10"/>
          <p:cNvSpPr/>
          <p:nvPr/>
        </p:nvSpPr>
        <p:spPr>
          <a:xfrm>
            <a:off x="609600" y="5486400"/>
            <a:ext cx="8077200" cy="1066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685800" y="5562600"/>
            <a:ext cx="7924800" cy="1015663"/>
          </a:xfrm>
          <a:prstGeom prst="rect">
            <a:avLst/>
          </a:prstGeom>
          <a:noFill/>
        </p:spPr>
        <p:txBody>
          <a:bodyPr wrap="square" rtlCol="0">
            <a:spAutoFit/>
          </a:bodyPr>
          <a:lstStyle/>
          <a:p>
            <a:pPr marL="109728" indent="-109728"/>
            <a:r>
              <a:rPr lang="en-US" sz="1200" b="1" dirty="0" smtClean="0">
                <a:latin typeface="Arial" pitchFamily="34" charset="0"/>
                <a:cs typeface="Arial" pitchFamily="34" charset="0"/>
              </a:rPr>
              <a:t>Meeting Minutes</a:t>
            </a:r>
          </a:p>
          <a:p>
            <a:pPr marL="109728" indent="-109728">
              <a:buFont typeface="Wingdings" pitchFamily="2" charset="2"/>
              <a:buChar char="§"/>
            </a:pPr>
            <a:r>
              <a:rPr lang="en-US" sz="1200" b="1" i="1" dirty="0" smtClean="0">
                <a:latin typeface="Arial" pitchFamily="34" charset="0"/>
                <a:cs typeface="Arial" pitchFamily="34" charset="0"/>
              </a:rPr>
              <a:t>Ted </a:t>
            </a:r>
            <a:r>
              <a:rPr lang="en-US" sz="1200" b="1" i="1" dirty="0" err="1" smtClean="0">
                <a:latin typeface="Arial" pitchFamily="34" charset="0"/>
                <a:cs typeface="Arial" pitchFamily="34" charset="0"/>
              </a:rPr>
              <a:t>Aanstoos</a:t>
            </a:r>
            <a:r>
              <a:rPr lang="en-US" sz="1200" b="1" i="1" dirty="0" smtClean="0">
                <a:latin typeface="Arial" pitchFamily="34" charset="0"/>
                <a:cs typeface="Arial" pitchFamily="34" charset="0"/>
              </a:rPr>
              <a:t> </a:t>
            </a:r>
            <a:r>
              <a:rPr lang="en-US" sz="1200" dirty="0" smtClean="0">
                <a:latin typeface="Arial" pitchFamily="34" charset="0"/>
                <a:cs typeface="Arial" pitchFamily="34" charset="0"/>
              </a:rPr>
              <a:t>to look into modalities of working with ASEM</a:t>
            </a:r>
          </a:p>
          <a:p>
            <a:pPr marL="109728" indent="-109728">
              <a:buFont typeface="Wingdings" pitchFamily="2" charset="2"/>
              <a:buChar char="§"/>
            </a:pPr>
            <a:r>
              <a:rPr lang="en-US" sz="1200" b="1" i="1" dirty="0" smtClean="0">
                <a:latin typeface="Arial" pitchFamily="34" charset="0"/>
                <a:cs typeface="Arial" pitchFamily="34" charset="0"/>
              </a:rPr>
              <a:t>Ted </a:t>
            </a:r>
            <a:r>
              <a:rPr lang="en-US" sz="1200" b="1" i="1" dirty="0" err="1" smtClean="0">
                <a:latin typeface="Arial" pitchFamily="34" charset="0"/>
                <a:cs typeface="Arial" pitchFamily="34" charset="0"/>
              </a:rPr>
              <a:t>Aanstoos</a:t>
            </a:r>
            <a:r>
              <a:rPr lang="en-US" sz="1200" b="1" i="1" dirty="0" smtClean="0">
                <a:latin typeface="Arial" pitchFamily="34" charset="0"/>
                <a:cs typeface="Arial" pitchFamily="34" charset="0"/>
              </a:rPr>
              <a:t> </a:t>
            </a:r>
            <a:r>
              <a:rPr lang="en-US" sz="1200" dirty="0" smtClean="0">
                <a:latin typeface="Arial" pitchFamily="34" charset="0"/>
                <a:cs typeface="Arial" pitchFamily="34" charset="0"/>
              </a:rPr>
              <a:t>to look into modalities of sponsoring student award</a:t>
            </a:r>
          </a:p>
          <a:p>
            <a:pPr marL="109728" indent="-109728"/>
            <a:endParaRPr lang="en-US" sz="1200" dirty="0" smtClean="0">
              <a:latin typeface="Arial" pitchFamily="34" charset="0"/>
              <a:cs typeface="Arial" pitchFamily="34" charset="0"/>
            </a:endParaRPr>
          </a:p>
          <a:p>
            <a:pPr marL="109728" indent="-109728">
              <a:buFont typeface="Wingdings" pitchFamily="2" charset="2"/>
              <a:buChar char="§"/>
            </a:pPr>
            <a:endParaRPr lang="en-US" sz="12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vron 2"/>
          <p:cNvSpPr/>
          <p:nvPr/>
        </p:nvSpPr>
        <p:spPr bwMode="ltGray">
          <a:xfrm>
            <a:off x="3256155"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Accomplishments</a:t>
            </a:r>
          </a:p>
        </p:txBody>
      </p:sp>
      <p:sp>
        <p:nvSpPr>
          <p:cNvPr id="4" name="Chevron 3"/>
          <p:cNvSpPr/>
          <p:nvPr/>
        </p:nvSpPr>
        <p:spPr bwMode="ltGray">
          <a:xfrm>
            <a:off x="441960"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Key Objectives</a:t>
            </a:r>
          </a:p>
        </p:txBody>
      </p:sp>
      <p:sp>
        <p:nvSpPr>
          <p:cNvPr id="5" name="Chevron 4"/>
          <p:cNvSpPr/>
          <p:nvPr/>
        </p:nvSpPr>
        <p:spPr bwMode="ltGray">
          <a:xfrm>
            <a:off x="6062904" y="1828800"/>
            <a:ext cx="2588952" cy="411480"/>
          </a:xfrm>
          <a:prstGeom prst="chevron">
            <a:avLst/>
          </a:prstGeom>
          <a:solidFill>
            <a:schemeClr val="tx2">
              <a:lumMod val="75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latin typeface="Georgia" pitchFamily="18" charset="0"/>
              </a:rPr>
              <a:t>Next Steps</a:t>
            </a:r>
          </a:p>
        </p:txBody>
      </p:sp>
      <p:sp>
        <p:nvSpPr>
          <p:cNvPr id="6" name="Rounded Rectangle 5"/>
          <p:cNvSpPr/>
          <p:nvPr/>
        </p:nvSpPr>
        <p:spPr bwMode="ltGray">
          <a:xfrm>
            <a:off x="441960"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Organize and conduct periodic in – person meetings to facilitate collaboration and efficient administration</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Provide opportunities for high – touch interaction with current MD members</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Engage with broader ASME community</a:t>
            </a:r>
          </a:p>
          <a:p>
            <a:pPr marL="109728" indent="-109728">
              <a:spcAft>
                <a:spcPts val="600"/>
              </a:spcAft>
            </a:pPr>
            <a:endParaRPr lang="en-US" sz="1200" dirty="0" err="1" smtClean="0">
              <a:solidFill>
                <a:schemeClr val="tx1"/>
              </a:solidFill>
              <a:latin typeface="Arial" pitchFamily="34" charset="0"/>
              <a:cs typeface="Arial" pitchFamily="34" charset="0"/>
            </a:endParaRPr>
          </a:p>
        </p:txBody>
      </p:sp>
      <p:sp>
        <p:nvSpPr>
          <p:cNvPr id="7" name="Rounded Rectangle 6"/>
          <p:cNvSpPr/>
          <p:nvPr/>
        </p:nvSpPr>
        <p:spPr bwMode="ltGray">
          <a:xfrm>
            <a:off x="3256155"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MD meetings successfully conducted during LTC 2012, Summer Annual Meeting and IMECE 2012</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Several conference calls conducted during CY2012 resulting in achievement of selected 2012 MD goals</a:t>
            </a:r>
          </a:p>
          <a:p>
            <a:pPr marL="109728" indent="-109728">
              <a:spcBef>
                <a:spcPts val="600"/>
              </a:spcBef>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a:p>
            <a:pPr marL="109728" indent="-109728">
              <a:spcBef>
                <a:spcPts val="600"/>
              </a:spcBef>
              <a:spcAft>
                <a:spcPts val="600"/>
              </a:spcAft>
              <a:buFont typeface="Wingdings" pitchFamily="2" charset="2"/>
              <a:buChar char="§"/>
            </a:pPr>
            <a:endParaRPr lang="en-US" sz="1200" dirty="0" err="1" smtClean="0">
              <a:solidFill>
                <a:schemeClr val="tx1"/>
              </a:solidFill>
              <a:latin typeface="Arial" pitchFamily="34" charset="0"/>
              <a:cs typeface="Arial" pitchFamily="34" charset="0"/>
            </a:endParaRPr>
          </a:p>
        </p:txBody>
      </p:sp>
      <p:sp>
        <p:nvSpPr>
          <p:cNvPr id="8" name="Rounded Rectangle 7"/>
          <p:cNvSpPr/>
          <p:nvPr/>
        </p:nvSpPr>
        <p:spPr bwMode="ltGray">
          <a:xfrm>
            <a:off x="6062904" y="2285999"/>
            <a:ext cx="2588952" cy="3124201"/>
          </a:xfrm>
          <a:prstGeom prst="roundRect">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Coordinate plans for </a:t>
            </a:r>
          </a:p>
          <a:p>
            <a:pPr marL="566928" lvl="1"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LTC</a:t>
            </a:r>
          </a:p>
          <a:p>
            <a:pPr marL="566928" lvl="1"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SAM </a:t>
            </a:r>
          </a:p>
          <a:p>
            <a:pPr marL="566928" lvl="1"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IMECE</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Assess and implement opportunities for improvement</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Identify date for next conference call</a:t>
            </a:r>
          </a:p>
          <a:p>
            <a:pPr marL="109728" indent="-109728">
              <a:spcAft>
                <a:spcPts val="600"/>
              </a:spcAft>
              <a:buFont typeface="Wingdings" pitchFamily="2" charset="2"/>
              <a:buChar char="§"/>
            </a:pPr>
            <a:r>
              <a:rPr lang="en-US" sz="1200" dirty="0" smtClean="0">
                <a:solidFill>
                  <a:schemeClr val="tx1"/>
                </a:solidFill>
                <a:latin typeface="Arial" pitchFamily="34" charset="0"/>
                <a:cs typeface="Arial" pitchFamily="34" charset="0"/>
              </a:rPr>
              <a:t>Develop set of milestones and plans to be completed by next conference call</a:t>
            </a:r>
          </a:p>
          <a:p>
            <a:pPr marL="109728" indent="-109728">
              <a:spcAft>
                <a:spcPts val="600"/>
              </a:spcAft>
              <a:buFont typeface="Wingdings" pitchFamily="2" charset="2"/>
              <a:buChar char="§"/>
            </a:pPr>
            <a:endParaRPr lang="en-US" sz="1200" dirty="0" smtClean="0">
              <a:solidFill>
                <a:schemeClr val="tx1"/>
              </a:solidFill>
              <a:latin typeface="Arial" pitchFamily="34" charset="0"/>
              <a:cs typeface="Arial" pitchFamily="34" charset="0"/>
            </a:endParaRPr>
          </a:p>
        </p:txBody>
      </p:sp>
      <p:sp>
        <p:nvSpPr>
          <p:cNvPr id="9" name="Title 1"/>
          <p:cNvSpPr>
            <a:spLocks noGrp="1"/>
          </p:cNvSpPr>
          <p:nvPr>
            <p:ph type="title"/>
          </p:nvPr>
        </p:nvSpPr>
        <p:spPr>
          <a:xfrm>
            <a:off x="457200" y="704088"/>
            <a:ext cx="8229600" cy="1143000"/>
          </a:xfrm>
        </p:spPr>
        <p:txBody>
          <a:bodyPr anchor="t">
            <a:normAutofit/>
          </a:bodyPr>
          <a:lstStyle/>
          <a:p>
            <a:r>
              <a:rPr lang="en-US" sz="1800" b="1" dirty="0" smtClean="0">
                <a:latin typeface="Arial" pitchFamily="34" charset="0"/>
                <a:cs typeface="Arial" pitchFamily="34" charset="0"/>
              </a:rPr>
              <a:t>Activity Status – CY2012 and CY2013 Events</a:t>
            </a:r>
            <a:br>
              <a:rPr lang="en-US" sz="1800" b="1" dirty="0" smtClean="0">
                <a:latin typeface="Arial" pitchFamily="34" charset="0"/>
                <a:cs typeface="Arial" pitchFamily="34" charset="0"/>
              </a:rPr>
            </a:br>
            <a:r>
              <a:rPr lang="en-US" sz="1400" dirty="0" smtClean="0">
                <a:latin typeface="Arial" pitchFamily="34" charset="0"/>
                <a:cs typeface="Arial" pitchFamily="34" charset="0"/>
              </a:rPr>
              <a:t>The executive committee successfully conducted several meetings in CY2012 resulting in accomplishment of selected 2012 MD goals </a:t>
            </a:r>
            <a:endParaRPr lang="en-US" sz="1800" b="1" dirty="0">
              <a:latin typeface="Arial" pitchFamily="34" charset="0"/>
              <a:cs typeface="Arial" pitchFamily="34" charset="0"/>
            </a:endParaRPr>
          </a:p>
        </p:txBody>
      </p:sp>
      <p:sp>
        <p:nvSpPr>
          <p:cNvPr id="10" name="Arc 7"/>
          <p:cNvSpPr>
            <a:spLocks/>
          </p:cNvSpPr>
          <p:nvPr/>
        </p:nvSpPr>
        <p:spPr bwMode="auto">
          <a:xfrm>
            <a:off x="8686800" y="457200"/>
            <a:ext cx="228600" cy="228600"/>
          </a:xfrm>
          <a:custGeom>
            <a:avLst/>
            <a:gdLst>
              <a:gd name="T0" fmla="*/ 0 w 43200"/>
              <a:gd name="T1" fmla="*/ 0 h 43200"/>
              <a:gd name="T2" fmla="*/ 0 w 43200"/>
              <a:gd name="T3" fmla="*/ 0 h 43200"/>
              <a:gd name="T4" fmla="*/ 0 w 43200"/>
              <a:gd name="T5" fmla="*/ 0 h 43200"/>
              <a:gd name="T6" fmla="*/ 0 60000 65536"/>
              <a:gd name="T7" fmla="*/ 0 60000 65536"/>
              <a:gd name="T8" fmla="*/ 0 60000 65536"/>
              <a:gd name="T9" fmla="*/ 0 w 43200"/>
              <a:gd name="T10" fmla="*/ 0 h 43200"/>
              <a:gd name="T11" fmla="*/ 43200 w 43200"/>
              <a:gd name="T12" fmla="*/ 43200 h 43200"/>
            </a:gdLst>
            <a:ahLst/>
            <a:cxnLst>
              <a:cxn ang="T6">
                <a:pos x="T0" y="T1"/>
              </a:cxn>
              <a:cxn ang="T7">
                <a:pos x="T2" y="T3"/>
              </a:cxn>
              <a:cxn ang="T8">
                <a:pos x="T4" y="T5"/>
              </a:cxn>
            </a:cxnLst>
            <a:rect l="T9" t="T10" r="T11" b="T12"/>
            <a:pathLst>
              <a:path w="43200" h="43200" fill="none"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path>
              <a:path w="43200" h="43200" stroke="0"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21555"/>
                  <a:pt x="0" y="21510"/>
                  <a:pt x="0" y="21465"/>
                </a:cubicBezTo>
                <a:lnTo>
                  <a:pt x="21600" y="21600"/>
                </a:lnTo>
                <a:close/>
              </a:path>
            </a:pathLst>
          </a:custGeom>
          <a:solidFill>
            <a:schemeClr val="tx2">
              <a:lumMod val="75000"/>
            </a:schemeClr>
          </a:solidFill>
          <a:ln w="12700">
            <a:solidFill>
              <a:schemeClr val="tx2">
                <a:lumMod val="75000"/>
              </a:schemeClr>
            </a:solidFill>
            <a:round/>
            <a:headEnd/>
            <a:tailEnd/>
          </a:ln>
        </p:spPr>
        <p:txBody>
          <a:bodyPr wrap="none" anchor="ctr"/>
          <a:lstStyle/>
          <a:p>
            <a:endParaRPr lang="en-US"/>
          </a:p>
        </p:txBody>
      </p:sp>
      <p:sp>
        <p:nvSpPr>
          <p:cNvPr id="11" name="Rectangle 10"/>
          <p:cNvSpPr/>
          <p:nvPr/>
        </p:nvSpPr>
        <p:spPr>
          <a:xfrm>
            <a:off x="609600" y="5486400"/>
            <a:ext cx="8077200" cy="1066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685800" y="5562600"/>
            <a:ext cx="7924800" cy="1200329"/>
          </a:xfrm>
          <a:prstGeom prst="rect">
            <a:avLst/>
          </a:prstGeom>
          <a:noFill/>
        </p:spPr>
        <p:txBody>
          <a:bodyPr wrap="square" rtlCol="0">
            <a:spAutoFit/>
          </a:bodyPr>
          <a:lstStyle/>
          <a:p>
            <a:pPr marL="109728" indent="-109728"/>
            <a:r>
              <a:rPr lang="en-US" sz="1200" b="1" dirty="0" smtClean="0">
                <a:latin typeface="Arial" pitchFamily="34" charset="0"/>
                <a:cs typeface="Arial" pitchFamily="34" charset="0"/>
              </a:rPr>
              <a:t>Meeting Minutes</a:t>
            </a:r>
          </a:p>
          <a:p>
            <a:pPr marL="109728" indent="-109728">
              <a:buFont typeface="Wingdings" pitchFamily="2" charset="2"/>
              <a:buChar char="§"/>
            </a:pPr>
            <a:r>
              <a:rPr lang="en-US" sz="1200" b="1" i="1" dirty="0" smtClean="0">
                <a:latin typeface="Arial" pitchFamily="34" charset="0"/>
                <a:cs typeface="Arial" pitchFamily="34" charset="0"/>
              </a:rPr>
              <a:t>MD </a:t>
            </a:r>
            <a:r>
              <a:rPr lang="en-US" sz="1200" dirty="0" smtClean="0">
                <a:latin typeface="Arial" pitchFamily="34" charset="0"/>
                <a:cs typeface="Arial" pitchFamily="34" charset="0"/>
              </a:rPr>
              <a:t>to meet on sidelines of LTC 2013, SAM 2013 and IMECE 2013</a:t>
            </a:r>
          </a:p>
          <a:p>
            <a:pPr marL="109728" indent="-109728">
              <a:buFont typeface="Wingdings" pitchFamily="2" charset="2"/>
              <a:buChar char="§"/>
            </a:pPr>
            <a:r>
              <a:rPr lang="en-US" sz="1200" dirty="0" smtClean="0">
                <a:latin typeface="Arial" pitchFamily="34" charset="0"/>
                <a:cs typeface="Arial" pitchFamily="34" charset="0"/>
              </a:rPr>
              <a:t>Wolfgang to attend LTC 2013</a:t>
            </a:r>
          </a:p>
          <a:p>
            <a:pPr marL="109728" indent="-109728">
              <a:buFont typeface="Wingdings" pitchFamily="2" charset="2"/>
              <a:buChar char="§"/>
            </a:pPr>
            <a:r>
              <a:rPr lang="en-US" sz="1200" b="1" i="1" dirty="0" smtClean="0">
                <a:latin typeface="Arial" pitchFamily="34" charset="0"/>
                <a:cs typeface="Arial" pitchFamily="34" charset="0"/>
              </a:rPr>
              <a:t>Chetan</a:t>
            </a:r>
            <a:r>
              <a:rPr lang="en-US" sz="1200" dirty="0" smtClean="0">
                <a:latin typeface="Arial" pitchFamily="34" charset="0"/>
                <a:cs typeface="Arial" pitchFamily="34" charset="0"/>
              </a:rPr>
              <a:t> to work with ETMG </a:t>
            </a:r>
            <a:r>
              <a:rPr lang="en-US" sz="1200" b="1" i="1" dirty="0" smtClean="0">
                <a:latin typeface="Arial" pitchFamily="34" charset="0"/>
                <a:cs typeface="Arial" pitchFamily="34" charset="0"/>
              </a:rPr>
              <a:t>(Steve Long)  </a:t>
            </a:r>
            <a:r>
              <a:rPr lang="en-US" sz="1200" dirty="0" smtClean="0">
                <a:latin typeface="Arial" pitchFamily="34" charset="0"/>
                <a:cs typeface="Arial" pitchFamily="34" charset="0"/>
              </a:rPr>
              <a:t>to establish Management session during IMECE 2013</a:t>
            </a:r>
          </a:p>
          <a:p>
            <a:pPr marL="109728" indent="-109728"/>
            <a:endParaRPr lang="en-US" sz="1200" dirty="0" smtClean="0">
              <a:latin typeface="Arial" pitchFamily="34" charset="0"/>
              <a:cs typeface="Arial" pitchFamily="34" charset="0"/>
            </a:endParaRPr>
          </a:p>
          <a:p>
            <a:pPr marL="109728" indent="-109728">
              <a:buFont typeface="Wingdings" pitchFamily="2" charset="2"/>
              <a:buChar char="§"/>
            </a:pPr>
            <a:endParaRPr lang="en-US" sz="12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a:spLocks noGrp="1"/>
          </p:cNvSpPr>
          <p:nvPr>
            <p:ph type="title"/>
          </p:nvPr>
        </p:nvSpPr>
        <p:spPr>
          <a:xfrm>
            <a:off x="457200" y="704088"/>
            <a:ext cx="8229600" cy="1143000"/>
          </a:xfrm>
        </p:spPr>
        <p:txBody>
          <a:bodyPr anchor="t">
            <a:normAutofit/>
          </a:bodyPr>
          <a:lstStyle/>
          <a:p>
            <a:r>
              <a:rPr lang="en-US" sz="1800" b="1" dirty="0" smtClean="0">
                <a:latin typeface="Arial" pitchFamily="34" charset="0"/>
                <a:cs typeface="Arial" pitchFamily="34" charset="0"/>
              </a:rPr>
              <a:t>Other Items</a:t>
            </a:r>
            <a:br>
              <a:rPr lang="en-US" sz="1800" b="1" dirty="0" smtClean="0">
                <a:latin typeface="Arial" pitchFamily="34" charset="0"/>
                <a:cs typeface="Arial" pitchFamily="34" charset="0"/>
              </a:rPr>
            </a:br>
            <a:endParaRPr lang="en-US" sz="1800" b="1" dirty="0">
              <a:latin typeface="Arial" pitchFamily="34" charset="0"/>
              <a:cs typeface="Arial" pitchFamily="34" charset="0"/>
            </a:endParaRPr>
          </a:p>
        </p:txBody>
      </p:sp>
      <p:sp>
        <p:nvSpPr>
          <p:cNvPr id="11" name="Rectangle 10"/>
          <p:cNvSpPr/>
          <p:nvPr/>
        </p:nvSpPr>
        <p:spPr>
          <a:xfrm>
            <a:off x="609600" y="1295400"/>
            <a:ext cx="8077200" cy="5257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685800" y="1371600"/>
            <a:ext cx="7924800" cy="1938992"/>
          </a:xfrm>
          <a:prstGeom prst="rect">
            <a:avLst/>
          </a:prstGeom>
          <a:noFill/>
        </p:spPr>
        <p:txBody>
          <a:bodyPr wrap="square" rtlCol="0">
            <a:spAutoFit/>
          </a:bodyPr>
          <a:lstStyle/>
          <a:p>
            <a:pPr marL="109728" indent="-109728"/>
            <a:r>
              <a:rPr lang="en-US" sz="1200" b="1" dirty="0" smtClean="0">
                <a:latin typeface="Arial" pitchFamily="34" charset="0"/>
                <a:cs typeface="Arial" pitchFamily="34" charset="0"/>
              </a:rPr>
              <a:t>Meeting Minutes</a:t>
            </a:r>
          </a:p>
          <a:p>
            <a:pPr marL="109728" indent="-109728">
              <a:buFont typeface="Wingdings" pitchFamily="2" charset="2"/>
              <a:buChar char="§"/>
            </a:pPr>
            <a:r>
              <a:rPr lang="en-US" sz="1200" dirty="0" smtClean="0">
                <a:latin typeface="Arial" pitchFamily="34" charset="0"/>
                <a:cs typeface="Arial" pitchFamily="34" charset="0"/>
              </a:rPr>
              <a:t>Steve Long talked about the IMECE tracks and noted that the management division did not have any program allocations at the conference any more.  This has been a steadily declining trend over the last few years.</a:t>
            </a:r>
          </a:p>
          <a:p>
            <a:pPr marL="109728" indent="-109728">
              <a:buFont typeface="Wingdings" pitchFamily="2" charset="2"/>
              <a:buChar char="§"/>
            </a:pPr>
            <a:r>
              <a:rPr lang="en-US" sz="1200" dirty="0" smtClean="0">
                <a:latin typeface="Arial" pitchFamily="34" charset="0"/>
                <a:cs typeface="Arial" pitchFamily="34" charset="0"/>
              </a:rPr>
              <a:t>Steve Long reported from the TCOB meeting that a new accounting system has been announced; </a:t>
            </a:r>
            <a:r>
              <a:rPr lang="en-US" sz="1200" b="1" i="1" dirty="0" smtClean="0">
                <a:latin typeface="Arial" pitchFamily="34" charset="0"/>
                <a:cs typeface="Arial" pitchFamily="34" charset="0"/>
              </a:rPr>
              <a:t>Erin Dolan </a:t>
            </a:r>
            <a:r>
              <a:rPr lang="en-US" sz="1200" dirty="0" smtClean="0">
                <a:latin typeface="Arial" pitchFamily="34" charset="0"/>
                <a:cs typeface="Arial" pitchFamily="34" charset="0"/>
              </a:rPr>
              <a:t>to brief MD exec committee regarding changes</a:t>
            </a:r>
          </a:p>
          <a:p>
            <a:pPr marL="109728" indent="-109728">
              <a:buFont typeface="Wingdings" pitchFamily="2" charset="2"/>
              <a:buChar char="§"/>
            </a:pPr>
            <a:r>
              <a:rPr lang="en-US" sz="1200" dirty="0" smtClean="0">
                <a:latin typeface="Arial" pitchFamily="34" charset="0"/>
                <a:cs typeface="Arial" pitchFamily="34" charset="0"/>
              </a:rPr>
              <a:t>Dr Mueller recommended that the meeting agenda closely follow the annual report template moving forward.  Motion proposed </a:t>
            </a:r>
            <a:r>
              <a:rPr lang="en-US" sz="1200" smtClean="0">
                <a:latin typeface="Arial" pitchFamily="34" charset="0"/>
                <a:cs typeface="Arial" pitchFamily="34" charset="0"/>
              </a:rPr>
              <a:t>and approved.</a:t>
            </a:r>
            <a:endParaRPr lang="en-US" sz="1200" dirty="0" smtClean="0">
              <a:latin typeface="Arial" pitchFamily="34" charset="0"/>
              <a:cs typeface="Arial" pitchFamily="34" charset="0"/>
            </a:endParaRPr>
          </a:p>
          <a:p>
            <a:pPr marL="109728" indent="-109728">
              <a:buFont typeface="Wingdings" pitchFamily="2" charset="2"/>
              <a:buChar char="§"/>
            </a:pPr>
            <a:endParaRPr lang="en-US" sz="1200" dirty="0" smtClean="0">
              <a:latin typeface="Arial" pitchFamily="34" charset="0"/>
              <a:cs typeface="Arial" pitchFamily="34" charset="0"/>
            </a:endParaRPr>
          </a:p>
          <a:p>
            <a:pPr marL="109728" indent="-109728"/>
            <a:endParaRPr lang="en-US" sz="1200" dirty="0" smtClean="0">
              <a:latin typeface="Arial" pitchFamily="34" charset="0"/>
              <a:cs typeface="Arial" pitchFamily="34" charset="0"/>
            </a:endParaRPr>
          </a:p>
          <a:p>
            <a:pPr marL="109728" indent="-109728">
              <a:buFont typeface="Wingdings" pitchFamily="2" charset="2"/>
              <a:buChar char="§"/>
            </a:pPr>
            <a:endParaRPr lang="en-US" sz="12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Conference call-in info</a:t>
            </a:r>
            <a:endParaRPr lang="en-US" dirty="0"/>
          </a:p>
        </p:txBody>
      </p:sp>
      <p:sp>
        <p:nvSpPr>
          <p:cNvPr id="3" name="Content Placeholder 2"/>
          <p:cNvSpPr>
            <a:spLocks noGrp="1"/>
          </p:cNvSpPr>
          <p:nvPr>
            <p:ph idx="1"/>
          </p:nvPr>
        </p:nvSpPr>
        <p:spPr/>
        <p:txBody>
          <a:bodyPr/>
          <a:lstStyle/>
          <a:p>
            <a:r>
              <a:rPr lang="en-US" dirty="0" smtClean="0"/>
              <a:t>Dial-In number 866-359-4571</a:t>
            </a:r>
          </a:p>
          <a:p>
            <a:pPr>
              <a:buNone/>
            </a:pPr>
            <a:r>
              <a:rPr lang="en-US" dirty="0" smtClean="0"/>
              <a:t>	Int’l Dial–In  +1-281-319-9876 </a:t>
            </a:r>
          </a:p>
          <a:p>
            <a:pPr>
              <a:buNone/>
            </a:pPr>
            <a:r>
              <a:rPr lang="en-US" dirty="0" smtClean="0"/>
              <a:t>	Conference code: 2125917052 </a:t>
            </a:r>
          </a:p>
          <a:p>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5346</TotalTime>
  <Words>1277</Words>
  <Application>Microsoft Office PowerPoint</Application>
  <PresentationFormat>On-screen Show (4:3)</PresentationFormat>
  <Paragraphs>224</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Flow</vt:lpstr>
      <vt:lpstr> ASME  Management Division Meeting  IMECE</vt:lpstr>
      <vt:lpstr>Management Division Meeting Agenda</vt:lpstr>
      <vt:lpstr>Management Division Meeting Agenda</vt:lpstr>
      <vt:lpstr>The Management division is a diverse group that is involved in several activities throughout the year</vt:lpstr>
      <vt:lpstr>Status of Key MD objectives for FY2013 The executive committee of the Management Division (MD) focused on 3 key objectives for  FY2013, pursued selected activities in alignment with these objectives and achieved mixed success</vt:lpstr>
      <vt:lpstr>Activity Status – MD Newsletter Two newsletters have been published in CY2012 by the executive committee resulting in growth  of awareness about MD activities and increased engagement with current members</vt:lpstr>
      <vt:lpstr>Activity Status – Social Media Channel  The foundation for the social media channel has been laid and additional work related to engagement and content strategy needs to be executed in to order to ensure success of the initiative</vt:lpstr>
      <vt:lpstr>Activity Status – Engineering Program Outreach  While a focused effort was made to engage with selected engineering management programs, the challenges encountered resulted in lack of known response to the outreach efforts </vt:lpstr>
      <vt:lpstr>Activity Status – ME Magazine Article Contribution MD is on track to publish an article in the early part of CY2013 (target Q1) thereby fulfilling its objective of promoting the art and science of engineering management</vt:lpstr>
      <vt:lpstr>Activity Status – Electoral planning for FY14 leadership team MD is on track to conduct electoral process during LTC 2013 and elect a full roster of the executive committee</vt:lpstr>
      <vt:lpstr>Activity Status – Joint Efforts with Other Groups Due to several challenges related to lack of resource availability and timing of milestones,  no major milestones were achieved in this domain</vt:lpstr>
      <vt:lpstr>Activity Status – CY2012 and CY2013 Events The executive committee successfully conducted several meetings in CY2012 resulting in accomplishment of selected 2012 MD goals </vt:lpstr>
      <vt:lpstr>Other Items </vt:lpstr>
      <vt:lpstr>Conference call-in info</vt:lpstr>
    </vt:vector>
  </TitlesOfParts>
  <Company>PNNL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IMECE 2012 MD Meeting</dc:title>
  <dc:creator>Chetan Paydenkar</dc:creator>
  <cp:lastModifiedBy>Jacinta McComie</cp:lastModifiedBy>
  <cp:revision>49</cp:revision>
  <dcterms:created xsi:type="dcterms:W3CDTF">2012-01-09T16:02:06Z</dcterms:created>
  <dcterms:modified xsi:type="dcterms:W3CDTF">2012-12-06T14:11:21Z</dcterms:modified>
</cp:coreProperties>
</file>